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theme/themeOverride4.xml" ContentType="application/vnd.openxmlformats-officedocument.themeOverr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831" r:id="rId2"/>
  </p:sldMasterIdLst>
  <p:notesMasterIdLst>
    <p:notesMasterId r:id="rId60"/>
  </p:notesMasterIdLst>
  <p:handoutMasterIdLst>
    <p:handoutMasterId r:id="rId61"/>
  </p:handoutMasterIdLst>
  <p:sldIdLst>
    <p:sldId id="257" r:id="rId3"/>
    <p:sldId id="335" r:id="rId4"/>
    <p:sldId id="336" r:id="rId5"/>
    <p:sldId id="337" r:id="rId6"/>
    <p:sldId id="338" r:id="rId7"/>
    <p:sldId id="339" r:id="rId8"/>
    <p:sldId id="340" r:id="rId9"/>
    <p:sldId id="387" r:id="rId10"/>
    <p:sldId id="388" r:id="rId11"/>
    <p:sldId id="341" r:id="rId12"/>
    <p:sldId id="391" r:id="rId13"/>
    <p:sldId id="343" r:id="rId14"/>
    <p:sldId id="389" r:id="rId15"/>
    <p:sldId id="344" r:id="rId16"/>
    <p:sldId id="345" r:id="rId17"/>
    <p:sldId id="346" r:id="rId18"/>
    <p:sldId id="347" r:id="rId19"/>
    <p:sldId id="348" r:id="rId20"/>
    <p:sldId id="349" r:id="rId21"/>
    <p:sldId id="350" r:id="rId22"/>
    <p:sldId id="351" r:id="rId23"/>
    <p:sldId id="352" r:id="rId24"/>
    <p:sldId id="353" r:id="rId25"/>
    <p:sldId id="354" r:id="rId26"/>
    <p:sldId id="355" r:id="rId27"/>
    <p:sldId id="356" r:id="rId28"/>
    <p:sldId id="357" r:id="rId29"/>
    <p:sldId id="390" r:id="rId30"/>
    <p:sldId id="358" r:id="rId31"/>
    <p:sldId id="392" r:id="rId32"/>
    <p:sldId id="393" r:id="rId33"/>
    <p:sldId id="362" r:id="rId34"/>
    <p:sldId id="364" r:id="rId35"/>
    <p:sldId id="394" r:id="rId36"/>
    <p:sldId id="395" r:id="rId37"/>
    <p:sldId id="396" r:id="rId38"/>
    <p:sldId id="397" r:id="rId39"/>
    <p:sldId id="398" r:id="rId40"/>
    <p:sldId id="365" r:id="rId41"/>
    <p:sldId id="366" r:id="rId42"/>
    <p:sldId id="369" r:id="rId43"/>
    <p:sldId id="370" r:id="rId44"/>
    <p:sldId id="371" r:id="rId45"/>
    <p:sldId id="373" r:id="rId46"/>
    <p:sldId id="374" r:id="rId47"/>
    <p:sldId id="375" r:id="rId48"/>
    <p:sldId id="376" r:id="rId49"/>
    <p:sldId id="377" r:id="rId50"/>
    <p:sldId id="378" r:id="rId51"/>
    <p:sldId id="379" r:id="rId52"/>
    <p:sldId id="380" r:id="rId53"/>
    <p:sldId id="381" r:id="rId54"/>
    <p:sldId id="382" r:id="rId55"/>
    <p:sldId id="383" r:id="rId56"/>
    <p:sldId id="384" r:id="rId57"/>
    <p:sldId id="385" r:id="rId58"/>
    <p:sldId id="386" r:id="rId59"/>
  </p:sldIdLst>
  <p:sldSz cx="9144000" cy="6858000" type="screen4x3"/>
  <p:notesSz cx="6858000" cy="9144000"/>
  <p:defaultTextStyle>
    <a:defPPr>
      <a:defRPr lang="en-US"/>
    </a:defPPr>
    <a:lvl1pPr algn="l" rtl="0" fontAlgn="base">
      <a:spcBef>
        <a:spcPct val="0"/>
      </a:spcBef>
      <a:spcAft>
        <a:spcPct val="0"/>
      </a:spcAft>
      <a:defRPr sz="2200" kern="1200">
        <a:solidFill>
          <a:schemeClr val="tx1"/>
        </a:solidFill>
        <a:latin typeface="Arial" charset="0"/>
        <a:ea typeface="+mn-ea"/>
        <a:cs typeface="+mn-cs"/>
      </a:defRPr>
    </a:lvl1pPr>
    <a:lvl2pPr marL="457200" algn="l" rtl="0" fontAlgn="base">
      <a:spcBef>
        <a:spcPct val="0"/>
      </a:spcBef>
      <a:spcAft>
        <a:spcPct val="0"/>
      </a:spcAft>
      <a:defRPr sz="2200" kern="1200">
        <a:solidFill>
          <a:schemeClr val="tx1"/>
        </a:solidFill>
        <a:latin typeface="Arial" charset="0"/>
        <a:ea typeface="+mn-ea"/>
        <a:cs typeface="+mn-cs"/>
      </a:defRPr>
    </a:lvl2pPr>
    <a:lvl3pPr marL="914400" algn="l" rtl="0" fontAlgn="base">
      <a:spcBef>
        <a:spcPct val="0"/>
      </a:spcBef>
      <a:spcAft>
        <a:spcPct val="0"/>
      </a:spcAft>
      <a:defRPr sz="2200" kern="1200">
        <a:solidFill>
          <a:schemeClr val="tx1"/>
        </a:solidFill>
        <a:latin typeface="Arial" charset="0"/>
        <a:ea typeface="+mn-ea"/>
        <a:cs typeface="+mn-cs"/>
      </a:defRPr>
    </a:lvl3pPr>
    <a:lvl4pPr marL="1371600" algn="l" rtl="0" fontAlgn="base">
      <a:spcBef>
        <a:spcPct val="0"/>
      </a:spcBef>
      <a:spcAft>
        <a:spcPct val="0"/>
      </a:spcAft>
      <a:defRPr sz="2200" kern="1200">
        <a:solidFill>
          <a:schemeClr val="tx1"/>
        </a:solidFill>
        <a:latin typeface="Arial" charset="0"/>
        <a:ea typeface="+mn-ea"/>
        <a:cs typeface="+mn-cs"/>
      </a:defRPr>
    </a:lvl4pPr>
    <a:lvl5pPr marL="1828800" algn="l" rtl="0" fontAlgn="base">
      <a:spcBef>
        <a:spcPct val="0"/>
      </a:spcBef>
      <a:spcAft>
        <a:spcPct val="0"/>
      </a:spcAft>
      <a:defRPr sz="2200" kern="1200">
        <a:solidFill>
          <a:schemeClr val="tx1"/>
        </a:solidFill>
        <a:latin typeface="Arial" charset="0"/>
        <a:ea typeface="+mn-ea"/>
        <a:cs typeface="+mn-cs"/>
      </a:defRPr>
    </a:lvl5pPr>
    <a:lvl6pPr marL="2286000" algn="l" defTabSz="914400" rtl="0" eaLnBrk="1" latinLnBrk="0" hangingPunct="1">
      <a:defRPr sz="2200" kern="1200">
        <a:solidFill>
          <a:schemeClr val="tx1"/>
        </a:solidFill>
        <a:latin typeface="Arial" charset="0"/>
        <a:ea typeface="+mn-ea"/>
        <a:cs typeface="+mn-cs"/>
      </a:defRPr>
    </a:lvl6pPr>
    <a:lvl7pPr marL="2743200" algn="l" defTabSz="914400" rtl="0" eaLnBrk="1" latinLnBrk="0" hangingPunct="1">
      <a:defRPr sz="2200" kern="1200">
        <a:solidFill>
          <a:schemeClr val="tx1"/>
        </a:solidFill>
        <a:latin typeface="Arial" charset="0"/>
        <a:ea typeface="+mn-ea"/>
        <a:cs typeface="+mn-cs"/>
      </a:defRPr>
    </a:lvl7pPr>
    <a:lvl8pPr marL="3200400" algn="l" defTabSz="914400" rtl="0" eaLnBrk="1" latinLnBrk="0" hangingPunct="1">
      <a:defRPr sz="2200" kern="1200">
        <a:solidFill>
          <a:schemeClr val="tx1"/>
        </a:solidFill>
        <a:latin typeface="Arial" charset="0"/>
        <a:ea typeface="+mn-ea"/>
        <a:cs typeface="+mn-cs"/>
      </a:defRPr>
    </a:lvl8pPr>
    <a:lvl9pPr marL="3657600" algn="l" defTabSz="914400" rtl="0" eaLnBrk="1" latinLnBrk="0" hangingPunct="1">
      <a:defRPr sz="22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99"/>
    <a:srgbClr val="5B53FF"/>
    <a:srgbClr val="FF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509" autoAdjust="0"/>
  </p:normalViewPr>
  <p:slideViewPr>
    <p:cSldViewPr>
      <p:cViewPr varScale="1">
        <p:scale>
          <a:sx n="69" d="100"/>
          <a:sy n="69" d="100"/>
        </p:scale>
        <p:origin x="-141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FontTx/>
              <a:buNone/>
              <a:defRPr sz="1200">
                <a:latin typeface="Times New Roman" pitchFamily="18" charset="0"/>
              </a:defRPr>
            </a:lvl1pPr>
          </a:lstStyle>
          <a:p>
            <a:pPr>
              <a:defRPr/>
            </a:pPr>
            <a:endParaRPr lang="en-US"/>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1200">
                <a:latin typeface="Times New Roman" pitchFamily="18" charset="0"/>
              </a:defRPr>
            </a:lvl1pPr>
          </a:lstStyle>
          <a:p>
            <a:pPr>
              <a:defRPr/>
            </a:pPr>
            <a:endParaRPr lang="en-US"/>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FontTx/>
              <a:buNone/>
              <a:defRPr sz="1200">
                <a:latin typeface="Times New Roman" pitchFamily="18" charset="0"/>
              </a:defRPr>
            </a:lvl1pPr>
          </a:lstStyle>
          <a:p>
            <a:pPr>
              <a:defRPr/>
            </a:pPr>
            <a:endParaRPr lang="en-US"/>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FontTx/>
              <a:buNone/>
              <a:defRPr sz="1200">
                <a:latin typeface="Times New Roman" pitchFamily="18" charset="0"/>
              </a:defRPr>
            </a:lvl1pPr>
          </a:lstStyle>
          <a:p>
            <a:pPr>
              <a:defRPr/>
            </a:pPr>
            <a:fld id="{E266CA69-F48E-44A6-A89E-CFDF36BB5792}" type="slidenum">
              <a:rPr lang="en-US"/>
              <a:pPr>
                <a:defRPr/>
              </a:pPr>
              <a:t>‹#›</a:t>
            </a:fld>
            <a:endParaRPr lang="en-US" dirty="0"/>
          </a:p>
        </p:txBody>
      </p:sp>
    </p:spTree>
    <p:extLst>
      <p:ext uri="{BB962C8B-B14F-4D97-AF65-F5344CB8AC3E}">
        <p14:creationId xmlns="" xmlns:p14="http://schemas.microsoft.com/office/powerpoint/2010/main" val="2704047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FontTx/>
              <a:buNone/>
              <a:defRPr sz="1200">
                <a:latin typeface="Times New Roman" pitchFamily="18" charset="0"/>
              </a:defRPr>
            </a:lvl1pPr>
          </a:lstStyle>
          <a:p>
            <a:pPr>
              <a:defRPr/>
            </a:pPr>
            <a:endParaRPr lang="en-US"/>
          </a:p>
        </p:txBody>
      </p:sp>
      <p:sp>
        <p:nvSpPr>
          <p:cNvPr id="3686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1200">
                <a:latin typeface="Times New Roman" pitchFamily="18"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FontTx/>
              <a:buNone/>
              <a:defRPr sz="1200">
                <a:latin typeface="Times New Roman" pitchFamily="18" charset="0"/>
              </a:defRPr>
            </a:lvl1pPr>
          </a:lstStyle>
          <a:p>
            <a:pPr>
              <a:defRPr/>
            </a:pPr>
            <a:endParaRPr lang="en-US"/>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FontTx/>
              <a:buNone/>
              <a:defRPr sz="1200">
                <a:latin typeface="Times New Roman" pitchFamily="18" charset="0"/>
              </a:defRPr>
            </a:lvl1pPr>
          </a:lstStyle>
          <a:p>
            <a:pPr>
              <a:defRPr/>
            </a:pPr>
            <a:fld id="{3ECBB833-EDBA-4192-8A32-96B338BD6EB8}" type="slidenum">
              <a:rPr lang="en-US"/>
              <a:pPr>
                <a:defRPr/>
              </a:pPr>
              <a:t>‹#›</a:t>
            </a:fld>
            <a:endParaRPr lang="en-US" dirty="0"/>
          </a:p>
        </p:txBody>
      </p:sp>
    </p:spTree>
    <p:extLst>
      <p:ext uri="{BB962C8B-B14F-4D97-AF65-F5344CB8AC3E}">
        <p14:creationId xmlns="" xmlns:p14="http://schemas.microsoft.com/office/powerpoint/2010/main" val="12593677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6656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C3A6F087-7FDC-4C3A-8627-FDB8CDB66BFF}" type="slidenum">
              <a:rPr lang="en-US" sz="1200" smtClean="0">
                <a:latin typeface="Times New Roman" pitchFamily="18" charset="0"/>
              </a:rPr>
              <a:pPr eaLnBrk="1" hangingPunct="1"/>
              <a:t>1</a:t>
            </a:fld>
            <a:endParaRPr lang="en-US" sz="1200"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5"/>
          <p:cNvSpPr>
            <a:spLocks noGrp="1"/>
          </p:cNvSpPr>
          <p:nvPr>
            <p:ph type="sldNum" sz="quarter" idx="12"/>
          </p:nvPr>
        </p:nvSpPr>
        <p:spPr/>
        <p:txBody>
          <a:bodyPr/>
          <a:lstStyle>
            <a:lvl1pPr>
              <a:defRPr/>
            </a:lvl1pPr>
          </a:lstStyle>
          <a:p>
            <a:pPr>
              <a:defRPr/>
            </a:pPr>
            <a:fld id="{02551AED-18E5-4174-BB01-6FB8E56103F8}" type="slidenum">
              <a:rPr lang="en-US"/>
              <a:pPr>
                <a:defRPr/>
              </a:pPr>
              <a:t>‹#›</a:t>
            </a:fld>
            <a:endParaRPr lang="en-US" dirty="0"/>
          </a:p>
        </p:txBody>
      </p:sp>
    </p:spTree>
    <p:extLst>
      <p:ext uri="{BB962C8B-B14F-4D97-AF65-F5344CB8AC3E}">
        <p14:creationId xmlns="" xmlns:p14="http://schemas.microsoft.com/office/powerpoint/2010/main" val="951601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5"/>
          <p:cNvSpPr>
            <a:spLocks noGrp="1"/>
          </p:cNvSpPr>
          <p:nvPr>
            <p:ph type="sldNum" sz="quarter" idx="12"/>
          </p:nvPr>
        </p:nvSpPr>
        <p:spPr/>
        <p:txBody>
          <a:bodyPr/>
          <a:lstStyle>
            <a:lvl1pPr>
              <a:defRPr/>
            </a:lvl1pPr>
          </a:lstStyle>
          <a:p>
            <a:pPr>
              <a:defRPr/>
            </a:pPr>
            <a:fld id="{52B2A1BB-B325-45B8-ACB7-4136DF6D6FF9}" type="slidenum">
              <a:rPr lang="en-US"/>
              <a:pPr>
                <a:defRPr/>
              </a:pPr>
              <a:t>‹#›</a:t>
            </a:fld>
            <a:endParaRPr lang="en-US" dirty="0"/>
          </a:p>
        </p:txBody>
      </p:sp>
    </p:spTree>
    <p:extLst>
      <p:ext uri="{BB962C8B-B14F-4D97-AF65-F5344CB8AC3E}">
        <p14:creationId xmlns="" xmlns:p14="http://schemas.microsoft.com/office/powerpoint/2010/main" val="421642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5"/>
          <p:cNvSpPr>
            <a:spLocks noGrp="1"/>
          </p:cNvSpPr>
          <p:nvPr>
            <p:ph type="sldNum" sz="quarter" idx="12"/>
          </p:nvPr>
        </p:nvSpPr>
        <p:spPr/>
        <p:txBody>
          <a:bodyPr/>
          <a:lstStyle>
            <a:lvl1pPr>
              <a:defRPr/>
            </a:lvl1pPr>
          </a:lstStyle>
          <a:p>
            <a:pPr>
              <a:defRPr/>
            </a:pPr>
            <a:fld id="{D5EB3EE7-8BAC-4DC6-BA75-3A4358FA4280}" type="slidenum">
              <a:rPr lang="en-US"/>
              <a:pPr>
                <a:defRPr/>
              </a:pPr>
              <a:t>‹#›</a:t>
            </a:fld>
            <a:endParaRPr lang="en-US" dirty="0"/>
          </a:p>
        </p:txBody>
      </p:sp>
    </p:spTree>
    <p:extLst>
      <p:ext uri="{BB962C8B-B14F-4D97-AF65-F5344CB8AC3E}">
        <p14:creationId xmlns="" xmlns:p14="http://schemas.microsoft.com/office/powerpoint/2010/main" val="3644449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p:txBody>
          <a:bodyPr/>
          <a:lstStyle>
            <a:lvl1pPr>
              <a:defRPr>
                <a:solidFill>
                  <a:srgbClr val="FFFFFF"/>
                </a:solidFill>
              </a:defRPr>
            </a:lvl1pPr>
            <a:extLst/>
          </a:lstStyle>
          <a:p>
            <a:pPr>
              <a:defRPr/>
            </a:pPr>
            <a:endParaRPr lang="en-US"/>
          </a:p>
        </p:txBody>
      </p:sp>
      <p:sp>
        <p:nvSpPr>
          <p:cNvPr id="12"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r>
              <a:rPr lang="en-US"/>
              <a:t>Information Technology Project Management, Sixth Edition</a:t>
            </a:r>
          </a:p>
        </p:txBody>
      </p:sp>
      <p:sp>
        <p:nvSpPr>
          <p:cNvPr id="13" name="Slide Number Placeholder 26"/>
          <p:cNvSpPr>
            <a:spLocks noGrp="1"/>
          </p:cNvSpPr>
          <p:nvPr>
            <p:ph type="sldNum" sz="quarter" idx="12"/>
          </p:nvPr>
        </p:nvSpPr>
        <p:spPr/>
        <p:txBody>
          <a:bodyPr/>
          <a:lstStyle>
            <a:lvl1pPr>
              <a:defRPr>
                <a:solidFill>
                  <a:srgbClr val="FFFFFF"/>
                </a:solidFill>
              </a:defRPr>
            </a:lvl1pPr>
            <a:extLst/>
          </a:lstStyle>
          <a:p>
            <a:pPr>
              <a:defRPr/>
            </a:pPr>
            <a:fld id="{52382543-BF6F-494A-83C8-8EA1A7D79A8B}" type="slidenum">
              <a:rPr lang="en-US"/>
              <a:pPr>
                <a:defRPr/>
              </a:pPr>
              <a:t>‹#›</a:t>
            </a:fld>
            <a:endParaRPr lang="en-US" dirty="0"/>
          </a:p>
        </p:txBody>
      </p:sp>
    </p:spTree>
    <p:extLst>
      <p:ext uri="{BB962C8B-B14F-4D97-AF65-F5344CB8AC3E}">
        <p14:creationId xmlns="" xmlns:p14="http://schemas.microsoft.com/office/powerpoint/2010/main" val="1324682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lvl1pPr>
              <a:defRPr>
                <a:latin typeface="Arial" pitchFamily="34" charset="0"/>
                <a:cs typeface="Arial" pitchFamily="34" charset="0"/>
              </a:defRPr>
            </a:lvl1pPr>
            <a:extLst/>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8610600" y="6492875"/>
            <a:ext cx="533400" cy="365125"/>
          </a:xfrm>
        </p:spPr>
        <p:txBody>
          <a:bodyPr/>
          <a:lstStyle>
            <a:lvl1pPr>
              <a:defRPr sz="1200"/>
            </a:lvl1pPr>
            <a:extLst/>
          </a:lstStyle>
          <a:p>
            <a:pPr>
              <a:defRPr/>
            </a:pPr>
            <a:fld id="{E2C9366B-F1AF-45CB-92AB-6075DCD936EC}" type="slidenum">
              <a:rPr lang="en-US"/>
              <a:pPr>
                <a:defRPr/>
              </a:pPr>
              <a:t>‹#›</a:t>
            </a:fld>
            <a:endParaRPr lang="en-US" dirty="0"/>
          </a:p>
        </p:txBody>
      </p:sp>
    </p:spTree>
    <p:extLst>
      <p:ext uri="{BB962C8B-B14F-4D97-AF65-F5344CB8AC3E}">
        <p14:creationId xmlns="" xmlns:p14="http://schemas.microsoft.com/office/powerpoint/2010/main" val="3414547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extLst/>
          </a:lstStyle>
          <a:p>
            <a:pPr>
              <a:defRPr/>
            </a:pPr>
            <a:endParaRPr lang="en-US"/>
          </a:p>
        </p:txBody>
      </p:sp>
      <p:sp>
        <p:nvSpPr>
          <p:cNvPr id="7" name="Footer Placeholder 4"/>
          <p:cNvSpPr>
            <a:spLocks noGrp="1"/>
          </p:cNvSpPr>
          <p:nvPr>
            <p:ph type="ftr" sz="quarter" idx="11"/>
          </p:nvPr>
        </p:nvSpPr>
        <p:spPr/>
        <p:txBody>
          <a:bodyPr/>
          <a:lstStyle>
            <a:lvl1pPr>
              <a:defRPr/>
            </a:lvl1pPr>
            <a:extLst/>
          </a:lstStyle>
          <a:p>
            <a:pPr>
              <a:defRPr/>
            </a:pPr>
            <a:r>
              <a:rPr lang="en-US"/>
              <a:t>Information Technology Project Management, Sixth Edition</a:t>
            </a:r>
          </a:p>
        </p:txBody>
      </p:sp>
      <p:sp>
        <p:nvSpPr>
          <p:cNvPr id="8" name="Slide Number Placeholder 5"/>
          <p:cNvSpPr>
            <a:spLocks noGrp="1"/>
          </p:cNvSpPr>
          <p:nvPr>
            <p:ph type="sldNum" sz="quarter" idx="12"/>
          </p:nvPr>
        </p:nvSpPr>
        <p:spPr/>
        <p:txBody>
          <a:bodyPr/>
          <a:lstStyle>
            <a:lvl1pPr>
              <a:defRPr/>
            </a:lvl1pPr>
            <a:extLst/>
          </a:lstStyle>
          <a:p>
            <a:pPr>
              <a:defRPr/>
            </a:pPr>
            <a:fld id="{DA296182-E53A-46AF-87F9-372FB85CAE8C}" type="slidenum">
              <a:rPr lang="en-US"/>
              <a:pPr>
                <a:defRPr/>
              </a:pPr>
              <a:t>‹#›</a:t>
            </a:fld>
            <a:endParaRPr lang="en-US" dirty="0"/>
          </a:p>
        </p:txBody>
      </p:sp>
    </p:spTree>
    <p:extLst>
      <p:ext uri="{BB962C8B-B14F-4D97-AF65-F5344CB8AC3E}">
        <p14:creationId xmlns="" xmlns:p14="http://schemas.microsoft.com/office/powerpoint/2010/main" val="396785665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extLst/>
          </a:lstStyle>
          <a:p>
            <a:pPr>
              <a:defRPr/>
            </a:pPr>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a:t>Information Technology Project Management, Sixth Edition</a:t>
            </a:r>
          </a:p>
        </p:txBody>
      </p:sp>
      <p:sp>
        <p:nvSpPr>
          <p:cNvPr id="7" name="Slide Number Placeholder 6"/>
          <p:cNvSpPr>
            <a:spLocks noGrp="1"/>
          </p:cNvSpPr>
          <p:nvPr>
            <p:ph type="sldNum" sz="quarter" idx="12"/>
          </p:nvPr>
        </p:nvSpPr>
        <p:spPr/>
        <p:txBody>
          <a:bodyPr/>
          <a:lstStyle>
            <a:lvl1pPr>
              <a:defRPr/>
            </a:lvl1pPr>
            <a:extLst/>
          </a:lstStyle>
          <a:p>
            <a:pPr>
              <a:defRPr/>
            </a:pPr>
            <a:fld id="{CEF108E2-56A4-42D8-9A32-86F83D492053}" type="slidenum">
              <a:rPr lang="en-US"/>
              <a:pPr>
                <a:defRPr/>
              </a:pPr>
              <a:t>‹#›</a:t>
            </a:fld>
            <a:endParaRPr lang="en-US" dirty="0"/>
          </a:p>
        </p:txBody>
      </p:sp>
    </p:spTree>
    <p:extLst>
      <p:ext uri="{BB962C8B-B14F-4D97-AF65-F5344CB8AC3E}">
        <p14:creationId xmlns="" xmlns:p14="http://schemas.microsoft.com/office/powerpoint/2010/main" val="344952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endParaRPr lang="en-US"/>
          </a:p>
        </p:txBody>
      </p:sp>
      <p:sp>
        <p:nvSpPr>
          <p:cNvPr id="8" name="Footer Placeholder 7"/>
          <p:cNvSpPr>
            <a:spLocks noGrp="1"/>
          </p:cNvSpPr>
          <p:nvPr>
            <p:ph type="ftr" sz="quarter" idx="11"/>
          </p:nvPr>
        </p:nvSpPr>
        <p:spPr/>
        <p:txBody>
          <a:bodyPr/>
          <a:lstStyle>
            <a:lvl1pPr>
              <a:defRPr/>
            </a:lvl1pPr>
            <a:extLst/>
          </a:lstStyle>
          <a:p>
            <a:pPr>
              <a:defRPr/>
            </a:pPr>
            <a:r>
              <a:rPr lang="en-US"/>
              <a:t>Information Technology Project Management, Sixth Edition</a:t>
            </a:r>
          </a:p>
        </p:txBody>
      </p:sp>
      <p:sp>
        <p:nvSpPr>
          <p:cNvPr id="9" name="Slide Number Placeholder 8"/>
          <p:cNvSpPr>
            <a:spLocks noGrp="1"/>
          </p:cNvSpPr>
          <p:nvPr>
            <p:ph type="sldNum" sz="quarter" idx="12"/>
          </p:nvPr>
        </p:nvSpPr>
        <p:spPr/>
        <p:txBody>
          <a:bodyPr/>
          <a:lstStyle>
            <a:lvl1pPr>
              <a:defRPr/>
            </a:lvl1pPr>
            <a:extLst/>
          </a:lstStyle>
          <a:p>
            <a:pPr>
              <a:defRPr/>
            </a:pPr>
            <a:fld id="{4722F215-4FC2-438C-B0CE-3EF71C228AE1}" type="slidenum">
              <a:rPr lang="en-US"/>
              <a:pPr>
                <a:defRPr/>
              </a:pPr>
              <a:t>‹#›</a:t>
            </a:fld>
            <a:endParaRPr lang="en-US" dirty="0"/>
          </a:p>
        </p:txBody>
      </p:sp>
    </p:spTree>
    <p:extLst>
      <p:ext uri="{BB962C8B-B14F-4D97-AF65-F5344CB8AC3E}">
        <p14:creationId xmlns="" xmlns:p14="http://schemas.microsoft.com/office/powerpoint/2010/main" val="371432094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extLst/>
          </a:lstStyle>
          <a:p>
            <a:pPr>
              <a:defRPr/>
            </a:pPr>
            <a:endParaRPr lang="en-US"/>
          </a:p>
        </p:txBody>
      </p:sp>
      <p:sp>
        <p:nvSpPr>
          <p:cNvPr id="4" name="Footer Placeholder 3"/>
          <p:cNvSpPr>
            <a:spLocks noGrp="1"/>
          </p:cNvSpPr>
          <p:nvPr>
            <p:ph type="ftr" sz="quarter" idx="11"/>
          </p:nvPr>
        </p:nvSpPr>
        <p:spPr/>
        <p:txBody>
          <a:bodyPr/>
          <a:lstStyle>
            <a:lvl1pPr>
              <a:defRPr/>
            </a:lvl1pPr>
            <a:extLst/>
          </a:lstStyle>
          <a:p>
            <a:pPr>
              <a:defRPr/>
            </a:pPr>
            <a:r>
              <a:rPr lang="en-US"/>
              <a:t>Information Technology Project Management, Sixth Edition</a:t>
            </a:r>
          </a:p>
        </p:txBody>
      </p:sp>
      <p:sp>
        <p:nvSpPr>
          <p:cNvPr id="5" name="Slide Number Placeholder 4"/>
          <p:cNvSpPr>
            <a:spLocks noGrp="1"/>
          </p:cNvSpPr>
          <p:nvPr>
            <p:ph type="sldNum" sz="quarter" idx="12"/>
          </p:nvPr>
        </p:nvSpPr>
        <p:spPr/>
        <p:txBody>
          <a:bodyPr/>
          <a:lstStyle>
            <a:lvl1pPr>
              <a:defRPr/>
            </a:lvl1pPr>
            <a:extLst/>
          </a:lstStyle>
          <a:p>
            <a:pPr>
              <a:defRPr/>
            </a:pPr>
            <a:fld id="{4DF45678-3AFF-4636-9522-7A31880AE565}" type="slidenum">
              <a:rPr lang="en-US"/>
              <a:pPr>
                <a:defRPr/>
              </a:pPr>
              <a:t>‹#›</a:t>
            </a:fld>
            <a:endParaRPr lang="en-US" dirty="0"/>
          </a:p>
        </p:txBody>
      </p:sp>
    </p:spTree>
    <p:extLst>
      <p:ext uri="{BB962C8B-B14F-4D97-AF65-F5344CB8AC3E}">
        <p14:creationId xmlns="" xmlns:p14="http://schemas.microsoft.com/office/powerpoint/2010/main" val="340203621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p:txBody>
          <a:bodyPr/>
          <a:lstStyle>
            <a:lvl1pPr>
              <a:defRPr/>
            </a:lvl1pPr>
            <a:extLst/>
          </a:lstStyle>
          <a:p>
            <a:pPr>
              <a:defRPr/>
            </a:pPr>
            <a:r>
              <a:rPr lang="en-US"/>
              <a:t>Information Technology Project Management, Sixth Edition</a:t>
            </a:r>
          </a:p>
        </p:txBody>
      </p:sp>
      <p:sp>
        <p:nvSpPr>
          <p:cNvPr id="3" name="Slide Number Placeholder 3"/>
          <p:cNvSpPr>
            <a:spLocks noGrp="1"/>
          </p:cNvSpPr>
          <p:nvPr>
            <p:ph type="sldNum" sz="quarter" idx="11"/>
          </p:nvPr>
        </p:nvSpPr>
        <p:spPr/>
        <p:txBody>
          <a:bodyPr/>
          <a:lstStyle>
            <a:lvl1pPr>
              <a:defRPr/>
            </a:lvl1pPr>
            <a:extLst/>
          </a:lstStyle>
          <a:p>
            <a:pPr>
              <a:defRPr/>
            </a:pPr>
            <a:fld id="{61B3D974-600A-439E-9D37-E5D285E8579A}" type="slidenum">
              <a:rPr lang="en-US"/>
              <a:pPr>
                <a:defRPr/>
              </a:pPr>
              <a:t>‹#›</a:t>
            </a:fld>
            <a:endParaRPr lang="en-US" dirty="0"/>
          </a:p>
        </p:txBody>
      </p:sp>
    </p:spTree>
    <p:extLst>
      <p:ext uri="{BB962C8B-B14F-4D97-AF65-F5344CB8AC3E}">
        <p14:creationId xmlns="" xmlns:p14="http://schemas.microsoft.com/office/powerpoint/2010/main" val="3062989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extLst/>
          </a:lstStyle>
          <a:p>
            <a:pPr>
              <a:defRPr/>
            </a:pPr>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a:t>Information Technology Project Management, Sixth Edition</a:t>
            </a:r>
          </a:p>
        </p:txBody>
      </p:sp>
      <p:sp>
        <p:nvSpPr>
          <p:cNvPr id="7" name="Slide Number Placeholder 6"/>
          <p:cNvSpPr>
            <a:spLocks noGrp="1"/>
          </p:cNvSpPr>
          <p:nvPr>
            <p:ph type="sldNum" sz="quarter" idx="12"/>
          </p:nvPr>
        </p:nvSpPr>
        <p:spPr/>
        <p:txBody>
          <a:bodyPr/>
          <a:lstStyle>
            <a:lvl1pPr>
              <a:defRPr/>
            </a:lvl1pPr>
            <a:extLst/>
          </a:lstStyle>
          <a:p>
            <a:pPr>
              <a:defRPr/>
            </a:pPr>
            <a:fld id="{1FAF154F-B816-4E56-9726-D3A911069DCD}" type="slidenum">
              <a:rPr lang="en-US"/>
              <a:pPr>
                <a:defRPr/>
              </a:pPr>
              <a:t>‹#›</a:t>
            </a:fld>
            <a:endParaRPr lang="en-US" dirty="0"/>
          </a:p>
        </p:txBody>
      </p:sp>
    </p:spTree>
    <p:extLst>
      <p:ext uri="{BB962C8B-B14F-4D97-AF65-F5344CB8AC3E}">
        <p14:creationId xmlns="" xmlns:p14="http://schemas.microsoft.com/office/powerpoint/2010/main" val="304763577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5"/>
          <p:cNvSpPr>
            <a:spLocks noGrp="1"/>
          </p:cNvSpPr>
          <p:nvPr>
            <p:ph type="sldNum" sz="quarter" idx="12"/>
          </p:nvPr>
        </p:nvSpPr>
        <p:spPr/>
        <p:txBody>
          <a:bodyPr/>
          <a:lstStyle>
            <a:lvl1pPr>
              <a:defRPr/>
            </a:lvl1pPr>
          </a:lstStyle>
          <a:p>
            <a:pPr>
              <a:defRPr/>
            </a:pPr>
            <a:fld id="{17C267BA-F2DA-4E18-B714-6957872B82A3}" type="slidenum">
              <a:rPr lang="en-US"/>
              <a:pPr>
                <a:defRPr/>
              </a:pPr>
              <a:t>‹#›</a:t>
            </a:fld>
            <a:endParaRPr lang="en-US" dirty="0"/>
          </a:p>
        </p:txBody>
      </p:sp>
    </p:spTree>
    <p:extLst>
      <p:ext uri="{BB962C8B-B14F-4D97-AF65-F5344CB8AC3E}">
        <p14:creationId xmlns="" xmlns:p14="http://schemas.microsoft.com/office/powerpoint/2010/main" val="32605956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6" name="Freeform 8"/>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endParaRPr lang="en-US"/>
          </a:p>
        </p:txBody>
      </p:sp>
      <p:sp>
        <p:nvSpPr>
          <p:cNvPr id="12" name="Footer Placeholder 5"/>
          <p:cNvSpPr>
            <a:spLocks noGrp="1"/>
          </p:cNvSpPr>
          <p:nvPr>
            <p:ph type="ftr" sz="quarter" idx="11"/>
          </p:nvPr>
        </p:nvSpPr>
        <p:spPr/>
        <p:txBody>
          <a:bodyPr/>
          <a:lstStyle>
            <a:lvl1pPr>
              <a:defRPr>
                <a:solidFill>
                  <a:schemeClr val="tx1"/>
                </a:solidFill>
              </a:defRPr>
            </a:lvl1pPr>
            <a:extLst/>
          </a:lstStyle>
          <a:p>
            <a:pPr>
              <a:defRPr/>
            </a:pPr>
            <a:r>
              <a:rPr lang="en-US"/>
              <a:t>Information Technology Project Management, Sixth Edition</a:t>
            </a:r>
          </a:p>
        </p:txBody>
      </p:sp>
      <p:sp>
        <p:nvSpPr>
          <p:cNvPr id="13" name="Slide Number Placeholder 6"/>
          <p:cNvSpPr>
            <a:spLocks noGrp="1"/>
          </p:cNvSpPr>
          <p:nvPr>
            <p:ph type="sldNum" sz="quarter" idx="12"/>
          </p:nvPr>
        </p:nvSpPr>
        <p:spPr/>
        <p:txBody>
          <a:bodyPr/>
          <a:lstStyle>
            <a:lvl1pPr>
              <a:defRPr>
                <a:solidFill>
                  <a:schemeClr val="tx1"/>
                </a:solidFill>
              </a:defRPr>
            </a:lvl1pPr>
            <a:extLst/>
          </a:lstStyle>
          <a:p>
            <a:pPr>
              <a:defRPr/>
            </a:pPr>
            <a:fld id="{EFA915DA-BE06-40BA-AC5C-894D1F6E8144}" type="slidenum">
              <a:rPr lang="en-US"/>
              <a:pPr>
                <a:defRPr/>
              </a:pPr>
              <a:t>‹#›</a:t>
            </a:fld>
            <a:endParaRPr lang="en-US" dirty="0"/>
          </a:p>
        </p:txBody>
      </p:sp>
    </p:spTree>
    <p:extLst>
      <p:ext uri="{BB962C8B-B14F-4D97-AF65-F5344CB8AC3E}">
        <p14:creationId xmlns="" xmlns:p14="http://schemas.microsoft.com/office/powerpoint/2010/main" val="1455264021"/>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17"/>
          <p:cNvSpPr>
            <a:spLocks noGrp="1"/>
          </p:cNvSpPr>
          <p:nvPr>
            <p:ph type="sldNum" sz="quarter" idx="12"/>
          </p:nvPr>
        </p:nvSpPr>
        <p:spPr/>
        <p:txBody>
          <a:bodyPr/>
          <a:lstStyle>
            <a:lvl1pPr>
              <a:defRPr/>
            </a:lvl1pPr>
          </a:lstStyle>
          <a:p>
            <a:pPr>
              <a:defRPr/>
            </a:pPr>
            <a:fld id="{62571E5A-A9A4-441D-8B36-552631B9013B}" type="slidenum">
              <a:rPr lang="en-US"/>
              <a:pPr>
                <a:defRPr/>
              </a:pPr>
              <a:t>‹#›</a:t>
            </a:fld>
            <a:endParaRPr lang="en-US" dirty="0"/>
          </a:p>
        </p:txBody>
      </p:sp>
    </p:spTree>
    <p:extLst>
      <p:ext uri="{BB962C8B-B14F-4D97-AF65-F5344CB8AC3E}">
        <p14:creationId xmlns="" xmlns:p14="http://schemas.microsoft.com/office/powerpoint/2010/main" val="1572984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17"/>
          <p:cNvSpPr>
            <a:spLocks noGrp="1"/>
          </p:cNvSpPr>
          <p:nvPr>
            <p:ph type="sldNum" sz="quarter" idx="12"/>
          </p:nvPr>
        </p:nvSpPr>
        <p:spPr/>
        <p:txBody>
          <a:bodyPr/>
          <a:lstStyle>
            <a:lvl1pPr>
              <a:defRPr/>
            </a:lvl1pPr>
          </a:lstStyle>
          <a:p>
            <a:pPr>
              <a:defRPr/>
            </a:pPr>
            <a:fld id="{06EF3212-5031-4A6E-B3EC-338642953E9C}" type="slidenum">
              <a:rPr lang="en-US"/>
              <a:pPr>
                <a:defRPr/>
              </a:pPr>
              <a:t>‹#›</a:t>
            </a:fld>
            <a:endParaRPr lang="en-US" dirty="0"/>
          </a:p>
        </p:txBody>
      </p:sp>
    </p:spTree>
    <p:extLst>
      <p:ext uri="{BB962C8B-B14F-4D97-AF65-F5344CB8AC3E}">
        <p14:creationId xmlns="" xmlns:p14="http://schemas.microsoft.com/office/powerpoint/2010/main" val="396286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5"/>
          <p:cNvSpPr>
            <a:spLocks noGrp="1"/>
          </p:cNvSpPr>
          <p:nvPr>
            <p:ph type="sldNum" sz="quarter" idx="12"/>
          </p:nvPr>
        </p:nvSpPr>
        <p:spPr/>
        <p:txBody>
          <a:bodyPr/>
          <a:lstStyle>
            <a:lvl1pPr>
              <a:defRPr/>
            </a:lvl1pPr>
          </a:lstStyle>
          <a:p>
            <a:pPr>
              <a:defRPr/>
            </a:pPr>
            <a:fld id="{08FCB454-2D6F-4319-BBA6-1E8EE5097B57}" type="slidenum">
              <a:rPr lang="en-US"/>
              <a:pPr>
                <a:defRPr/>
              </a:pPr>
              <a:t>‹#›</a:t>
            </a:fld>
            <a:endParaRPr lang="en-US" dirty="0"/>
          </a:p>
        </p:txBody>
      </p:sp>
    </p:spTree>
    <p:extLst>
      <p:ext uri="{BB962C8B-B14F-4D97-AF65-F5344CB8AC3E}">
        <p14:creationId xmlns="" xmlns:p14="http://schemas.microsoft.com/office/powerpoint/2010/main" val="2866880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7" name="Slide Number Placeholder 5"/>
          <p:cNvSpPr>
            <a:spLocks noGrp="1"/>
          </p:cNvSpPr>
          <p:nvPr>
            <p:ph type="sldNum" sz="quarter" idx="12"/>
          </p:nvPr>
        </p:nvSpPr>
        <p:spPr/>
        <p:txBody>
          <a:bodyPr/>
          <a:lstStyle>
            <a:lvl1pPr>
              <a:defRPr/>
            </a:lvl1pPr>
          </a:lstStyle>
          <a:p>
            <a:pPr>
              <a:defRPr/>
            </a:pPr>
            <a:fld id="{97B7988D-E9F3-4B4A-870D-4882A1F78C1A}" type="slidenum">
              <a:rPr lang="en-US"/>
              <a:pPr>
                <a:defRPr/>
              </a:pPr>
              <a:t>‹#›</a:t>
            </a:fld>
            <a:endParaRPr lang="en-US" dirty="0"/>
          </a:p>
        </p:txBody>
      </p:sp>
    </p:spTree>
    <p:extLst>
      <p:ext uri="{BB962C8B-B14F-4D97-AF65-F5344CB8AC3E}">
        <p14:creationId xmlns="" xmlns:p14="http://schemas.microsoft.com/office/powerpoint/2010/main" val="1262417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9" name="Slide Number Placeholder 5"/>
          <p:cNvSpPr>
            <a:spLocks noGrp="1"/>
          </p:cNvSpPr>
          <p:nvPr>
            <p:ph type="sldNum" sz="quarter" idx="12"/>
          </p:nvPr>
        </p:nvSpPr>
        <p:spPr/>
        <p:txBody>
          <a:bodyPr/>
          <a:lstStyle>
            <a:lvl1pPr>
              <a:defRPr/>
            </a:lvl1pPr>
          </a:lstStyle>
          <a:p>
            <a:pPr>
              <a:defRPr/>
            </a:pPr>
            <a:fld id="{1948B0BB-0C03-4548-A26E-84242B8AD111}" type="slidenum">
              <a:rPr lang="en-US"/>
              <a:pPr>
                <a:defRPr/>
              </a:pPr>
              <a:t>‹#›</a:t>
            </a:fld>
            <a:endParaRPr lang="en-US" dirty="0"/>
          </a:p>
        </p:txBody>
      </p:sp>
    </p:spTree>
    <p:extLst>
      <p:ext uri="{BB962C8B-B14F-4D97-AF65-F5344CB8AC3E}">
        <p14:creationId xmlns="" xmlns:p14="http://schemas.microsoft.com/office/powerpoint/2010/main" val="623473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5" name="Slide Number Placeholder 5"/>
          <p:cNvSpPr>
            <a:spLocks noGrp="1"/>
          </p:cNvSpPr>
          <p:nvPr>
            <p:ph type="sldNum" sz="quarter" idx="12"/>
          </p:nvPr>
        </p:nvSpPr>
        <p:spPr/>
        <p:txBody>
          <a:bodyPr/>
          <a:lstStyle>
            <a:lvl1pPr>
              <a:defRPr/>
            </a:lvl1pPr>
          </a:lstStyle>
          <a:p>
            <a:pPr>
              <a:defRPr/>
            </a:pPr>
            <a:fld id="{973DA2AB-2517-4808-840B-203307BD676D}" type="slidenum">
              <a:rPr lang="en-US"/>
              <a:pPr>
                <a:defRPr/>
              </a:pPr>
              <a:t>‹#›</a:t>
            </a:fld>
            <a:endParaRPr lang="en-US" dirty="0"/>
          </a:p>
        </p:txBody>
      </p:sp>
    </p:spTree>
    <p:extLst>
      <p:ext uri="{BB962C8B-B14F-4D97-AF65-F5344CB8AC3E}">
        <p14:creationId xmlns="" xmlns:p14="http://schemas.microsoft.com/office/powerpoint/2010/main" val="2367747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4" name="Slide Number Placeholder 5"/>
          <p:cNvSpPr>
            <a:spLocks noGrp="1"/>
          </p:cNvSpPr>
          <p:nvPr>
            <p:ph type="sldNum" sz="quarter" idx="12"/>
          </p:nvPr>
        </p:nvSpPr>
        <p:spPr/>
        <p:txBody>
          <a:bodyPr/>
          <a:lstStyle>
            <a:lvl1pPr>
              <a:defRPr/>
            </a:lvl1pPr>
          </a:lstStyle>
          <a:p>
            <a:pPr>
              <a:defRPr/>
            </a:pPr>
            <a:fld id="{5BBC266A-CBCE-44BD-AEA5-77A5EF781605}" type="slidenum">
              <a:rPr lang="en-US"/>
              <a:pPr>
                <a:defRPr/>
              </a:pPr>
              <a:t>‹#›</a:t>
            </a:fld>
            <a:endParaRPr lang="en-US" dirty="0"/>
          </a:p>
        </p:txBody>
      </p:sp>
    </p:spTree>
    <p:extLst>
      <p:ext uri="{BB962C8B-B14F-4D97-AF65-F5344CB8AC3E}">
        <p14:creationId xmlns="" xmlns:p14="http://schemas.microsoft.com/office/powerpoint/2010/main" val="315721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7" name="Slide Number Placeholder 5"/>
          <p:cNvSpPr>
            <a:spLocks noGrp="1"/>
          </p:cNvSpPr>
          <p:nvPr>
            <p:ph type="sldNum" sz="quarter" idx="12"/>
          </p:nvPr>
        </p:nvSpPr>
        <p:spPr/>
        <p:txBody>
          <a:bodyPr/>
          <a:lstStyle>
            <a:lvl1pPr>
              <a:defRPr/>
            </a:lvl1pPr>
          </a:lstStyle>
          <a:p>
            <a:pPr>
              <a:defRPr/>
            </a:pPr>
            <a:fld id="{8339B32A-3744-4D41-8883-3F9AF566F78A}" type="slidenum">
              <a:rPr lang="en-US"/>
              <a:pPr>
                <a:defRPr/>
              </a:pPr>
              <a:t>‹#›</a:t>
            </a:fld>
            <a:endParaRPr lang="en-US" dirty="0"/>
          </a:p>
        </p:txBody>
      </p:sp>
    </p:spTree>
    <p:extLst>
      <p:ext uri="{BB962C8B-B14F-4D97-AF65-F5344CB8AC3E}">
        <p14:creationId xmlns="" xmlns:p14="http://schemas.microsoft.com/office/powerpoint/2010/main" val="1309582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7" name="Slide Number Placeholder 5"/>
          <p:cNvSpPr>
            <a:spLocks noGrp="1"/>
          </p:cNvSpPr>
          <p:nvPr>
            <p:ph type="sldNum" sz="quarter" idx="12"/>
          </p:nvPr>
        </p:nvSpPr>
        <p:spPr/>
        <p:txBody>
          <a:bodyPr/>
          <a:lstStyle>
            <a:lvl1pPr>
              <a:defRPr/>
            </a:lvl1pPr>
          </a:lstStyle>
          <a:p>
            <a:pPr>
              <a:defRPr/>
            </a:pPr>
            <a:fld id="{EF5BB72F-65E7-4E99-A4DF-5EA098413428}" type="slidenum">
              <a:rPr lang="en-US"/>
              <a:pPr>
                <a:defRPr/>
              </a:pPr>
              <a:t>‹#›</a:t>
            </a:fld>
            <a:endParaRPr lang="en-US" dirty="0"/>
          </a:p>
        </p:txBody>
      </p:sp>
    </p:spTree>
    <p:extLst>
      <p:ext uri="{BB962C8B-B14F-4D97-AF65-F5344CB8AC3E}">
        <p14:creationId xmlns="" xmlns:p14="http://schemas.microsoft.com/office/powerpoint/2010/main" val="415494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nSpc>
                <a:spcPct val="90000"/>
              </a:lnSpc>
              <a:spcBef>
                <a:spcPct val="20000"/>
              </a:spcBef>
              <a:buFontTx/>
              <a:buChar char="•"/>
              <a:defRPr sz="1200">
                <a:solidFill>
                  <a:srgbClr val="898989"/>
                </a:solidFill>
                <a:latin typeface="Times New Roman" pitchFamily="18" charset="0"/>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lnSpc>
                <a:spcPct val="90000"/>
              </a:lnSpc>
              <a:spcBef>
                <a:spcPct val="20000"/>
              </a:spcBef>
              <a:buFontTx/>
              <a:buChar char="•"/>
              <a:defRPr sz="1200">
                <a:solidFill>
                  <a:srgbClr val="898989"/>
                </a:solidFill>
                <a:latin typeface="Times New Roman" pitchFamily="18" charset="0"/>
              </a:defRPr>
            </a:lvl1pPr>
          </a:lstStyle>
          <a:p>
            <a:pPr>
              <a:defRPr/>
            </a:pPr>
            <a:r>
              <a:rPr lang="en-US"/>
              <a:t>Information Technology Project Management, Sixth Edition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lnSpc>
                <a:spcPct val="90000"/>
              </a:lnSpc>
              <a:spcBef>
                <a:spcPct val="20000"/>
              </a:spcBef>
              <a:buFontTx/>
              <a:buChar char="•"/>
              <a:defRPr sz="1200">
                <a:solidFill>
                  <a:schemeClr val="tx1">
                    <a:tint val="75000"/>
                  </a:schemeClr>
                </a:solidFill>
                <a:latin typeface="Times New Roman" pitchFamily="18" charset="0"/>
              </a:defRPr>
            </a:lvl1pPr>
          </a:lstStyle>
          <a:p>
            <a:pPr>
              <a:defRPr/>
            </a:pPr>
            <a:fld id="{00AB7392-2A29-4AD2-86A6-98E836612ED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12" name="Freeform 11"/>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2057"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extLst/>
          </a:lstStyle>
          <a:p>
            <a:pPr>
              <a:defRPr/>
            </a:pPr>
            <a:endParaRPr lang="en-US"/>
          </a:p>
        </p:txBody>
      </p:sp>
      <p:sp>
        <p:nvSpPr>
          <p:cNvPr id="22" name="Footer Placeholder 21"/>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defRPr>
            </a:lvl1pPr>
            <a:extLst/>
          </a:lstStyle>
          <a:p>
            <a:pPr>
              <a:defRPr/>
            </a:pPr>
            <a:r>
              <a:rPr lang="en-US"/>
              <a:t>Information Technology Project Management, Sixth Edition</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34122F94-2D51-4C02-9AE1-2DFAA51E3CE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14" r:id="rId10"/>
    <p:sldLayoutId id="2147483915" r:id="rId11"/>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33400" y="1600200"/>
            <a:ext cx="7772400" cy="1349375"/>
          </a:xfrm>
        </p:spPr>
        <p:txBody>
          <a:bodyPr>
            <a:noAutofit/>
          </a:bodyPr>
          <a:lstStyle/>
          <a:p>
            <a:pPr eaLnBrk="1" fontAlgn="auto" hangingPunct="1">
              <a:spcAft>
                <a:spcPts val="0"/>
              </a:spcAft>
              <a:defRPr/>
            </a:pPr>
            <a:r>
              <a:rPr dirty="0">
                <a:effectLst>
                  <a:outerShdw blurRad="38100" dist="38100" dir="2700000" algn="tl">
                    <a:srgbClr val="FFFFFF"/>
                  </a:outerShdw>
                </a:effectLst>
                <a:latin typeface="Arial Rounded MT Bold" pitchFamily="34" charset="0"/>
              </a:rPr>
              <a:t>Chapter </a:t>
            </a:r>
            <a:r>
              <a:rPr lang="en-US" dirty="0" smtClean="0">
                <a:effectLst>
                  <a:outerShdw blurRad="38100" dist="38100" dir="2700000" algn="tl">
                    <a:srgbClr val="FFFFFF"/>
                  </a:outerShdw>
                </a:effectLst>
                <a:latin typeface="Arial Rounded MT Bold" pitchFamily="34" charset="0"/>
              </a:rPr>
              <a:t>3</a:t>
            </a:r>
            <a:r>
              <a:rPr dirty="0" smtClean="0">
                <a:effectLst>
                  <a:outerShdw blurRad="38100" dist="38100" dir="2700000" algn="tl">
                    <a:srgbClr val="FFFFFF"/>
                  </a:outerShdw>
                </a:effectLst>
                <a:latin typeface="Arial Rounded MT Bold" pitchFamily="34" charset="0"/>
              </a:rPr>
              <a:t>:</a:t>
            </a:r>
            <a:r>
              <a:rPr dirty="0">
                <a:effectLst>
                  <a:outerShdw blurRad="38100" dist="38100" dir="2700000" algn="tl">
                    <a:srgbClr val="FFFFFF"/>
                  </a:outerShdw>
                </a:effectLst>
                <a:latin typeface="Arial Rounded MT Bold" pitchFamily="34" charset="0"/>
              </a:rPr>
              <a:t/>
            </a:r>
            <a:br>
              <a:rPr dirty="0">
                <a:effectLst>
                  <a:outerShdw blurRad="38100" dist="38100" dir="2700000" algn="tl">
                    <a:srgbClr val="FFFFFF"/>
                  </a:outerShdw>
                </a:effectLst>
                <a:latin typeface="Arial Rounded MT Bold" pitchFamily="34" charset="0"/>
              </a:rPr>
            </a:br>
            <a:r>
              <a:rPr dirty="0" smtClean="0">
                <a:effectLst>
                  <a:outerShdw blurRad="38100" dist="38100" dir="2700000" algn="tl">
                    <a:srgbClr val="FFFFFF"/>
                  </a:outerShdw>
                </a:effectLst>
                <a:latin typeface="Arial Rounded MT Bold" pitchFamily="34" charset="0"/>
              </a:rPr>
              <a:t>Project Integration Management</a:t>
            </a:r>
            <a:endParaRPr dirty="0">
              <a:effectLst>
                <a:outerShdw blurRad="38100" dist="38100" dir="2700000" algn="tl">
                  <a:srgbClr val="FFFFFF"/>
                </a:outerShdw>
              </a:effectLst>
              <a:latin typeface="Arial Rounded MT Bold" pitchFamily="34" charset="0"/>
            </a:endParaRPr>
          </a:p>
        </p:txBody>
      </p:sp>
      <p:sp>
        <p:nvSpPr>
          <p:cNvPr id="5" name="Rectangle 3"/>
          <p:cNvSpPr>
            <a:spLocks noChangeArrowheads="1"/>
          </p:cNvSpPr>
          <p:nvPr/>
        </p:nvSpPr>
        <p:spPr bwMode="auto">
          <a:xfrm>
            <a:off x="152400" y="3657600"/>
            <a:ext cx="5791200" cy="1349375"/>
          </a:xfrm>
          <a:prstGeom prst="rect">
            <a:avLst/>
          </a:prstGeom>
          <a:noFill/>
          <a:ln w="9525">
            <a:noFill/>
            <a:miter lim="800000"/>
            <a:headEnd/>
            <a:tailEnd/>
          </a:ln>
          <a:effectLst/>
        </p:spPr>
        <p:txBody>
          <a:bodyPr/>
          <a:lstStyle/>
          <a:p>
            <a:pPr>
              <a:defRPr/>
            </a:pPr>
            <a:r>
              <a:rPr lang="en-US" sz="2800" b="1" dirty="0">
                <a:solidFill>
                  <a:schemeClr val="tx2"/>
                </a:solidFill>
                <a:effectLst>
                  <a:outerShdw blurRad="38100" dist="38100" dir="2700000" algn="tl">
                    <a:srgbClr val="FFFFFF"/>
                  </a:outerShdw>
                </a:effectLst>
                <a:latin typeface="Arial Rounded MT Bold" pitchFamily="34" charset="0"/>
                <a:ea typeface="+mj-ea"/>
                <a:cs typeface="+mj-cs"/>
              </a:rPr>
              <a:t>Information Technology Project Management, Sixth Edition</a:t>
            </a:r>
          </a:p>
        </p:txBody>
      </p:sp>
      <p:pic>
        <p:nvPicPr>
          <p:cNvPr id="12292"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43600" y="3048000"/>
            <a:ext cx="2895600" cy="3625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93" name="TextBox 6"/>
          <p:cNvSpPr txBox="1">
            <a:spLocks noChangeArrowheads="1"/>
          </p:cNvSpPr>
          <p:nvPr/>
        </p:nvSpPr>
        <p:spPr bwMode="auto">
          <a:xfrm>
            <a:off x="304800" y="5791200"/>
            <a:ext cx="4792663"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a:t>Note: See the text itself for full citations.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381000" y="1371600"/>
            <a:ext cx="8534400" cy="4572000"/>
          </a:xfrm>
        </p:spPr>
        <p:txBody>
          <a:bodyPr/>
          <a:lstStyle/>
          <a:p>
            <a:pPr eaLnBrk="1" hangingPunct="1"/>
            <a:r>
              <a:rPr lang="en-US" b="1" smtClean="0">
                <a:latin typeface="Arial" charset="0"/>
                <a:cs typeface="Arial" charset="0"/>
              </a:rPr>
              <a:t>Strategic planning</a:t>
            </a:r>
            <a:r>
              <a:rPr lang="en-US" smtClean="0">
                <a:latin typeface="Arial" charset="0"/>
                <a:cs typeface="Arial" charset="0"/>
              </a:rPr>
              <a:t> involves determining long-term objectives, predicting future trends, and projecting the need for new products and services</a:t>
            </a:r>
          </a:p>
          <a:p>
            <a:pPr eaLnBrk="1" hangingPunct="1"/>
            <a:r>
              <a:rPr lang="en-US" smtClean="0">
                <a:latin typeface="Arial" charset="0"/>
                <a:cs typeface="Arial" charset="0"/>
              </a:rPr>
              <a:t>Organizations often perform a </a:t>
            </a:r>
            <a:r>
              <a:rPr lang="en-US" b="1" smtClean="0">
                <a:latin typeface="Arial" charset="0"/>
                <a:cs typeface="Arial" charset="0"/>
              </a:rPr>
              <a:t>SWOT analysis</a:t>
            </a:r>
          </a:p>
          <a:p>
            <a:pPr lvl="1" eaLnBrk="1" hangingPunct="1"/>
            <a:r>
              <a:rPr lang="en-US" smtClean="0">
                <a:latin typeface="Arial" charset="0"/>
                <a:cs typeface="Arial" charset="0"/>
              </a:rPr>
              <a:t>Analyzing </a:t>
            </a:r>
            <a:r>
              <a:rPr lang="en-US" b="1" smtClean="0">
                <a:latin typeface="Arial" charset="0"/>
                <a:cs typeface="Arial" charset="0"/>
              </a:rPr>
              <a:t>S</a:t>
            </a:r>
            <a:r>
              <a:rPr lang="en-US" smtClean="0">
                <a:latin typeface="Arial" charset="0"/>
                <a:cs typeface="Arial" charset="0"/>
              </a:rPr>
              <a:t>trengths, </a:t>
            </a:r>
            <a:r>
              <a:rPr lang="en-US" b="1" smtClean="0">
                <a:latin typeface="Arial" charset="0"/>
                <a:cs typeface="Arial" charset="0"/>
              </a:rPr>
              <a:t>W</a:t>
            </a:r>
            <a:r>
              <a:rPr lang="en-US" smtClean="0">
                <a:latin typeface="Arial" charset="0"/>
                <a:cs typeface="Arial" charset="0"/>
              </a:rPr>
              <a:t>eaknesses, </a:t>
            </a:r>
            <a:r>
              <a:rPr lang="en-US" b="1" smtClean="0">
                <a:latin typeface="Arial" charset="0"/>
                <a:cs typeface="Arial" charset="0"/>
              </a:rPr>
              <a:t>O</a:t>
            </a:r>
            <a:r>
              <a:rPr lang="en-US" smtClean="0">
                <a:latin typeface="Arial" charset="0"/>
                <a:cs typeface="Arial" charset="0"/>
              </a:rPr>
              <a:t>pportunities, and </a:t>
            </a:r>
            <a:r>
              <a:rPr lang="en-US" b="1" smtClean="0">
                <a:latin typeface="Arial" charset="0"/>
                <a:cs typeface="Arial" charset="0"/>
              </a:rPr>
              <a:t>T</a:t>
            </a:r>
            <a:r>
              <a:rPr lang="en-US" smtClean="0">
                <a:latin typeface="Arial" charset="0"/>
                <a:cs typeface="Arial" charset="0"/>
              </a:rPr>
              <a:t>hreats</a:t>
            </a:r>
          </a:p>
          <a:p>
            <a:pPr eaLnBrk="1" hangingPunct="1"/>
            <a:r>
              <a:rPr lang="en-US" smtClean="0">
                <a:latin typeface="Arial" charset="0"/>
                <a:cs typeface="Arial" charset="0"/>
              </a:rPr>
              <a:t>As part of strategic planning, organizations:</a:t>
            </a:r>
          </a:p>
          <a:p>
            <a:pPr lvl="1" eaLnBrk="1" hangingPunct="1"/>
            <a:r>
              <a:rPr lang="en-US" smtClean="0">
                <a:latin typeface="Arial" charset="0"/>
                <a:cs typeface="Arial" charset="0"/>
              </a:rPr>
              <a:t>Identify potential projects</a:t>
            </a:r>
          </a:p>
          <a:p>
            <a:pPr lvl="1" eaLnBrk="1" hangingPunct="1"/>
            <a:r>
              <a:rPr lang="en-US" smtClean="0">
                <a:latin typeface="Arial" charset="0"/>
                <a:cs typeface="Arial" charset="0"/>
              </a:rPr>
              <a:t>Use realistic methods to select which projects to work on</a:t>
            </a:r>
          </a:p>
          <a:p>
            <a:pPr lvl="1" eaLnBrk="1" hangingPunct="1"/>
            <a:r>
              <a:rPr lang="en-US" smtClean="0">
                <a:latin typeface="Arial" charset="0"/>
                <a:cs typeface="Arial" charset="0"/>
              </a:rPr>
              <a:t>Formalize project initiation by issuing a project charter</a:t>
            </a:r>
          </a:p>
          <a:p>
            <a:pPr lvl="1" eaLnBrk="1" hangingPunct="1"/>
            <a:endParaRPr lang="en-US" smtClean="0">
              <a:latin typeface="Arial" charset="0"/>
              <a:cs typeface="Arial" charset="0"/>
            </a:endParaRPr>
          </a:p>
        </p:txBody>
      </p:sp>
      <p:sp>
        <p:nvSpPr>
          <p:cNvPr id="21508"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9EB086AA-B07F-4E07-A742-E16C31CFDDFF}" type="slidenum">
              <a:rPr lang="en-US" sz="1200" smtClean="0"/>
              <a:pPr eaLnBrk="1" hangingPunct="1"/>
              <a:t>10</a:t>
            </a:fld>
            <a:endParaRPr lang="en-US" sz="1200" smtClean="0"/>
          </a:p>
        </p:txBody>
      </p:sp>
      <p:sp>
        <p:nvSpPr>
          <p:cNvPr id="17412"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Strategic Planning and Project Selection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3"/>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FB1B702D-35FA-403D-8B85-600C7431C933}" type="slidenum">
              <a:rPr lang="en-US" sz="1200" smtClean="0"/>
              <a:pPr eaLnBrk="1" hangingPunct="1"/>
              <a:t>11</a:t>
            </a:fld>
            <a:endParaRPr lang="en-US" sz="1200" smtClean="0"/>
          </a:p>
        </p:txBody>
      </p:sp>
      <p:sp>
        <p:nvSpPr>
          <p:cNvPr id="5" name="Title 4"/>
          <p:cNvSpPr>
            <a:spLocks noGrp="1"/>
          </p:cNvSpPr>
          <p:nvPr>
            <p:ph type="title"/>
          </p:nvPr>
        </p:nvSpPr>
        <p:spPr>
          <a:xfrm>
            <a:off x="304800" y="152400"/>
            <a:ext cx="8610600" cy="1143000"/>
          </a:xfrm>
        </p:spPr>
        <p:txBody>
          <a:bodyPr>
            <a:noAutofit/>
          </a:bodyPr>
          <a:lstStyle/>
          <a:p>
            <a:pPr eaLnBrk="1" fontAlgn="auto" hangingPunct="1">
              <a:spcAft>
                <a:spcPts val="0"/>
              </a:spcAft>
              <a:defRPr/>
            </a:pPr>
            <a:r>
              <a:rPr lang="en-US" sz="3200" dirty="0" smtClean="0"/>
              <a:t>Figure 4-2. Mind Map of a SWOT Analysis to Help Identify Potential Projects</a:t>
            </a:r>
            <a:endParaRPr lang="en-US" sz="3200" dirty="0"/>
          </a:p>
        </p:txBody>
      </p:sp>
      <p:pic>
        <p:nvPicPr>
          <p:cNvPr id="22533" name="Picture 6" descr="86921_04_F02.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9850" y="2106613"/>
            <a:ext cx="8845550" cy="269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5"/>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BDDD5758-04F4-45A7-BEFA-E7B6E9DA890B}" type="slidenum">
              <a:rPr lang="en-US" sz="1200" smtClean="0"/>
              <a:pPr eaLnBrk="1" hangingPunct="1"/>
              <a:t>12</a:t>
            </a:fld>
            <a:endParaRPr lang="en-US" sz="1200" smtClean="0"/>
          </a:p>
        </p:txBody>
      </p:sp>
      <p:sp>
        <p:nvSpPr>
          <p:cNvPr id="18434"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Figure 4-3. Information Technology Planning Process</a:t>
            </a:r>
          </a:p>
        </p:txBody>
      </p:sp>
      <p:pic>
        <p:nvPicPr>
          <p:cNvPr id="23557" name="Picture 7" descr="86921_04_F03.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1482725"/>
            <a:ext cx="6705600" cy="417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5"/>
          <p:cNvSpPr>
            <a:spLocks noGrp="1"/>
          </p:cNvSpPr>
          <p:nvPr>
            <p:ph idx="1"/>
          </p:nvPr>
        </p:nvSpPr>
        <p:spPr>
          <a:xfrm>
            <a:off x="304800" y="914400"/>
            <a:ext cx="8305800" cy="4572000"/>
          </a:xfrm>
        </p:spPr>
        <p:txBody>
          <a:bodyPr>
            <a:normAutofit fontScale="92500" lnSpcReduction="10000"/>
          </a:bodyPr>
          <a:lstStyle/>
          <a:p>
            <a:pPr marL="365760" indent="-256032" eaLnBrk="1" fontAlgn="auto" hangingPunct="1">
              <a:spcAft>
                <a:spcPts val="0"/>
              </a:spcAft>
              <a:buFont typeface="Wingdings 3"/>
              <a:buChar char=""/>
              <a:defRPr/>
            </a:pPr>
            <a:r>
              <a:rPr lang="en-US" sz="2400" dirty="0" smtClean="0"/>
              <a:t>Only one in seven product concepts comes to fruition; why is it that some companies like Proctor &amp; Gamble, Johnson and Johnson, Hewlett Packard, and Sony are consistently successful in NPD?</a:t>
            </a:r>
          </a:p>
          <a:p>
            <a:pPr marL="621348" lvl="1" indent="-256032" eaLnBrk="1" fontAlgn="auto" hangingPunct="1">
              <a:spcAft>
                <a:spcPts val="0"/>
              </a:spcAft>
              <a:buFont typeface="Wingdings 3"/>
              <a:buChar char=""/>
              <a:defRPr/>
            </a:pPr>
            <a:r>
              <a:rPr lang="en-US" sz="2000" dirty="0" smtClean="0"/>
              <a:t>Because they use a disciplined, systematic approach to NPD projects based on best practices</a:t>
            </a:r>
          </a:p>
          <a:p>
            <a:pPr marL="365760" indent="-256032" eaLnBrk="1" fontAlgn="auto" hangingPunct="1">
              <a:spcAft>
                <a:spcPts val="0"/>
              </a:spcAft>
              <a:buFont typeface="Wingdings 3"/>
              <a:buChar char=""/>
              <a:defRPr/>
            </a:pPr>
            <a:r>
              <a:rPr lang="en-US" sz="2400" dirty="0" smtClean="0"/>
              <a:t>Four important forces behind NPD success include the following:</a:t>
            </a:r>
          </a:p>
          <a:p>
            <a:pPr marL="731838" lvl="1" indent="-457200" eaLnBrk="1" fontAlgn="auto" hangingPunct="1">
              <a:spcBef>
                <a:spcPts val="324"/>
              </a:spcBef>
              <a:spcAft>
                <a:spcPts val="0"/>
              </a:spcAft>
              <a:buFont typeface="Arial" charset="0"/>
              <a:buAutoNum type="arabicPeriod"/>
              <a:defRPr/>
            </a:pPr>
            <a:r>
              <a:rPr lang="en-US" sz="2000" dirty="0" smtClean="0"/>
              <a:t>A product innovation and technology strategy for the business</a:t>
            </a:r>
          </a:p>
          <a:p>
            <a:pPr marL="731838" lvl="1" indent="-457200" eaLnBrk="1" fontAlgn="auto" hangingPunct="1">
              <a:spcBef>
                <a:spcPts val="324"/>
              </a:spcBef>
              <a:spcAft>
                <a:spcPts val="0"/>
              </a:spcAft>
              <a:buFont typeface="Arial" charset="0"/>
              <a:buAutoNum type="arabicPeriod"/>
              <a:defRPr/>
            </a:pPr>
            <a:r>
              <a:rPr lang="en-US" sz="2000" dirty="0" smtClean="0"/>
              <a:t>Resource commitment and focusing on the right projects, or solid portfolio management</a:t>
            </a:r>
          </a:p>
          <a:p>
            <a:pPr marL="731838" lvl="1" indent="-457200" eaLnBrk="1" fontAlgn="auto" hangingPunct="1">
              <a:spcBef>
                <a:spcPts val="324"/>
              </a:spcBef>
              <a:spcAft>
                <a:spcPts val="0"/>
              </a:spcAft>
              <a:buFont typeface="Arial" charset="0"/>
              <a:buAutoNum type="arabicPeriod"/>
              <a:defRPr/>
            </a:pPr>
            <a:r>
              <a:rPr lang="en-US" sz="2000" dirty="0" smtClean="0"/>
              <a:t>An effective, flexible, and streamlined idea-to-launch process</a:t>
            </a:r>
          </a:p>
          <a:p>
            <a:pPr marL="731838" lvl="1" indent="-457200" eaLnBrk="1" fontAlgn="auto" hangingPunct="1">
              <a:spcBef>
                <a:spcPts val="324"/>
              </a:spcBef>
              <a:spcAft>
                <a:spcPts val="0"/>
              </a:spcAft>
              <a:buFont typeface="Arial" charset="0"/>
              <a:buAutoNum type="arabicPeriod"/>
              <a:defRPr/>
            </a:pPr>
            <a:r>
              <a:rPr lang="en-US" sz="2000" dirty="0" smtClean="0"/>
              <a:t>The right climate and culture for innovation, true cross-functional teams, and senior management commitment to NPD</a:t>
            </a:r>
          </a:p>
        </p:txBody>
      </p:sp>
      <p:sp>
        <p:nvSpPr>
          <p:cNvPr id="24580" name="Slide Number Placeholder 3"/>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F3600E01-3A56-4D1F-85C3-AE9C62562CA6}" type="slidenum">
              <a:rPr lang="en-US" sz="1200" smtClean="0"/>
              <a:pPr eaLnBrk="1" hangingPunct="1"/>
              <a:t>13</a:t>
            </a:fld>
            <a:endParaRPr lang="en-US" sz="1200" smtClean="0"/>
          </a:p>
        </p:txBody>
      </p:sp>
      <p:sp>
        <p:nvSpPr>
          <p:cNvPr id="19458" name="Title 1"/>
          <p:cNvSpPr>
            <a:spLocks noGrp="1"/>
          </p:cNvSpPr>
          <p:nvPr>
            <p:ph type="title"/>
          </p:nvPr>
        </p:nvSpPr>
        <p:spPr>
          <a:xfrm>
            <a:off x="381000" y="152400"/>
            <a:ext cx="8305800" cy="685800"/>
          </a:xfrm>
        </p:spPr>
        <p:txBody>
          <a:bodyPr>
            <a:normAutofit fontScale="90000"/>
          </a:bodyPr>
          <a:lstStyle/>
          <a:p>
            <a:pPr eaLnBrk="1" fontAlgn="auto" hangingPunct="1">
              <a:spcAft>
                <a:spcPts val="0"/>
              </a:spcAft>
              <a:defRPr/>
            </a:pPr>
            <a:r>
              <a:rPr lang="en-US" dirty="0" smtClean="0"/>
              <a:t>Best Practice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idx="1"/>
          </p:nvPr>
        </p:nvSpPr>
        <p:spPr/>
        <p:txBody>
          <a:bodyPr/>
          <a:lstStyle/>
          <a:p>
            <a:pPr marL="609600" indent="-609600" eaLnBrk="1" hangingPunct="1">
              <a:lnSpc>
                <a:spcPct val="90000"/>
              </a:lnSpc>
            </a:pPr>
            <a:r>
              <a:rPr lang="en-US" smtClean="0">
                <a:latin typeface="Arial" charset="0"/>
                <a:cs typeface="Arial" charset="0"/>
              </a:rPr>
              <a:t>There are usually more projects than available time and resources to implement them</a:t>
            </a:r>
          </a:p>
          <a:p>
            <a:pPr marL="609600" indent="-609600" eaLnBrk="1" hangingPunct="1">
              <a:lnSpc>
                <a:spcPct val="90000"/>
              </a:lnSpc>
            </a:pPr>
            <a:r>
              <a:rPr lang="en-US" smtClean="0">
                <a:latin typeface="Arial" charset="0"/>
                <a:cs typeface="Arial" charset="0"/>
              </a:rPr>
              <a:t>Methods for selecting projects include:</a:t>
            </a:r>
          </a:p>
          <a:p>
            <a:pPr marL="990600" lvl="1" indent="-533400" eaLnBrk="1" hangingPunct="1">
              <a:lnSpc>
                <a:spcPct val="90000"/>
              </a:lnSpc>
            </a:pPr>
            <a:r>
              <a:rPr lang="en-US" smtClean="0">
                <a:latin typeface="Arial" charset="0"/>
                <a:cs typeface="Arial" charset="0"/>
              </a:rPr>
              <a:t>Focusing on broad organizational needs</a:t>
            </a:r>
          </a:p>
          <a:p>
            <a:pPr marL="990600" lvl="1" indent="-533400" eaLnBrk="1" hangingPunct="1">
              <a:lnSpc>
                <a:spcPct val="90000"/>
              </a:lnSpc>
            </a:pPr>
            <a:r>
              <a:rPr lang="en-US" smtClean="0">
                <a:latin typeface="Arial" charset="0"/>
                <a:cs typeface="Arial" charset="0"/>
              </a:rPr>
              <a:t>Categorizing information technology projects</a:t>
            </a:r>
          </a:p>
          <a:p>
            <a:pPr marL="990600" lvl="1" indent="-533400" eaLnBrk="1" hangingPunct="1">
              <a:lnSpc>
                <a:spcPct val="90000"/>
              </a:lnSpc>
            </a:pPr>
            <a:r>
              <a:rPr lang="en-US" smtClean="0">
                <a:latin typeface="Arial" charset="0"/>
                <a:cs typeface="Arial" charset="0"/>
              </a:rPr>
              <a:t>Performing net present value or other financial analyses</a:t>
            </a:r>
          </a:p>
          <a:p>
            <a:pPr marL="990600" lvl="1" indent="-533400" eaLnBrk="1" hangingPunct="1">
              <a:lnSpc>
                <a:spcPct val="90000"/>
              </a:lnSpc>
            </a:pPr>
            <a:r>
              <a:rPr lang="en-US" smtClean="0">
                <a:latin typeface="Arial" charset="0"/>
                <a:cs typeface="Arial" charset="0"/>
              </a:rPr>
              <a:t>Using a weighted scoring model</a:t>
            </a:r>
          </a:p>
          <a:p>
            <a:pPr marL="990600" lvl="1" indent="-533400" eaLnBrk="1" hangingPunct="1">
              <a:lnSpc>
                <a:spcPct val="90000"/>
              </a:lnSpc>
            </a:pPr>
            <a:r>
              <a:rPr lang="en-US" smtClean="0">
                <a:latin typeface="Arial" charset="0"/>
                <a:cs typeface="Arial" charset="0"/>
              </a:rPr>
              <a:t>Implementing a balanced scorecard</a:t>
            </a:r>
          </a:p>
          <a:p>
            <a:pPr marL="609600" indent="-609600" eaLnBrk="1" hangingPunct="1">
              <a:lnSpc>
                <a:spcPct val="90000"/>
              </a:lnSpc>
            </a:pPr>
            <a:endParaRPr lang="en-US" smtClean="0">
              <a:latin typeface="Arial" charset="0"/>
              <a:cs typeface="Arial" charset="0"/>
            </a:endParaRPr>
          </a:p>
        </p:txBody>
      </p:sp>
      <p:sp>
        <p:nvSpPr>
          <p:cNvPr id="25604"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7B478D99-47A9-497F-B6BF-22569DFF4024}" type="slidenum">
              <a:rPr lang="en-US" sz="1200" smtClean="0"/>
              <a:pPr eaLnBrk="1" hangingPunct="1"/>
              <a:t>14</a:t>
            </a:fld>
            <a:endParaRPr lang="en-US" sz="1200" smtClean="0"/>
          </a:p>
        </p:txBody>
      </p:sp>
      <p:sp>
        <p:nvSpPr>
          <p:cNvPr id="20484" name="Rectangle 2"/>
          <p:cNvSpPr>
            <a:spLocks noGrp="1" noChangeArrowheads="1"/>
          </p:cNvSpPr>
          <p:nvPr>
            <p:ph type="title"/>
          </p:nvPr>
        </p:nvSpPr>
        <p:spPr/>
        <p:txBody>
          <a:bodyPr/>
          <a:lstStyle/>
          <a:p>
            <a:pPr eaLnBrk="1" fontAlgn="auto" hangingPunct="1">
              <a:spcAft>
                <a:spcPts val="0"/>
              </a:spcAft>
              <a:defRPr/>
            </a:pPr>
            <a:r>
              <a:rPr lang="en-US" dirty="0" smtClean="0"/>
              <a:t>Methods for Selecting Projects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p:txBody>
          <a:bodyPr/>
          <a:lstStyle/>
          <a:p>
            <a:pPr eaLnBrk="1" hangingPunct="1">
              <a:lnSpc>
                <a:spcPct val="90000"/>
              </a:lnSpc>
            </a:pPr>
            <a:r>
              <a:rPr lang="en-US" smtClean="0">
                <a:latin typeface="Arial" charset="0"/>
                <a:cs typeface="Arial" charset="0"/>
              </a:rPr>
              <a:t>It is often difficult to provide strong justification for many IT projects, but everyone agrees they have a high value</a:t>
            </a:r>
          </a:p>
          <a:p>
            <a:pPr eaLnBrk="1" hangingPunct="1">
              <a:lnSpc>
                <a:spcPct val="90000"/>
              </a:lnSpc>
            </a:pPr>
            <a:r>
              <a:rPr lang="en-US" smtClean="0">
                <a:latin typeface="Arial" charset="0"/>
                <a:cs typeface="Arial" charset="0"/>
              </a:rPr>
              <a:t>“It is better to measure gold roughly than to count pennies precisely”</a:t>
            </a:r>
          </a:p>
          <a:p>
            <a:pPr eaLnBrk="1" hangingPunct="1">
              <a:lnSpc>
                <a:spcPct val="90000"/>
              </a:lnSpc>
            </a:pPr>
            <a:r>
              <a:rPr lang="en-US" smtClean="0">
                <a:latin typeface="Arial" charset="0"/>
                <a:cs typeface="Arial" charset="0"/>
              </a:rPr>
              <a:t>Three important criteria for projects:</a:t>
            </a:r>
          </a:p>
          <a:p>
            <a:pPr lvl="1" eaLnBrk="1" hangingPunct="1">
              <a:lnSpc>
                <a:spcPct val="90000"/>
              </a:lnSpc>
            </a:pPr>
            <a:r>
              <a:rPr lang="en-US" smtClean="0">
                <a:latin typeface="Arial" charset="0"/>
                <a:cs typeface="Arial" charset="0"/>
              </a:rPr>
              <a:t>There is a</a:t>
            </a:r>
            <a:r>
              <a:rPr lang="en-US" b="1" smtClean="0">
                <a:latin typeface="Arial" charset="0"/>
                <a:cs typeface="Arial" charset="0"/>
              </a:rPr>
              <a:t> </a:t>
            </a:r>
            <a:r>
              <a:rPr lang="en-US" b="1" i="1" smtClean="0">
                <a:latin typeface="Arial" charset="0"/>
                <a:cs typeface="Arial" charset="0"/>
              </a:rPr>
              <a:t>need</a:t>
            </a:r>
            <a:r>
              <a:rPr lang="en-US" smtClean="0">
                <a:latin typeface="Arial" charset="0"/>
                <a:cs typeface="Arial" charset="0"/>
              </a:rPr>
              <a:t> for the project</a:t>
            </a:r>
          </a:p>
          <a:p>
            <a:pPr lvl="1" eaLnBrk="1" hangingPunct="1">
              <a:lnSpc>
                <a:spcPct val="90000"/>
              </a:lnSpc>
            </a:pPr>
            <a:r>
              <a:rPr lang="en-US" smtClean="0">
                <a:latin typeface="Arial" charset="0"/>
                <a:cs typeface="Arial" charset="0"/>
              </a:rPr>
              <a:t>There are</a:t>
            </a:r>
            <a:r>
              <a:rPr lang="en-US" b="1" smtClean="0">
                <a:latin typeface="Arial" charset="0"/>
                <a:cs typeface="Arial" charset="0"/>
              </a:rPr>
              <a:t> </a:t>
            </a:r>
            <a:r>
              <a:rPr lang="en-US" b="1" i="1" smtClean="0">
                <a:latin typeface="Arial" charset="0"/>
                <a:cs typeface="Arial" charset="0"/>
              </a:rPr>
              <a:t>funds</a:t>
            </a:r>
            <a:r>
              <a:rPr lang="en-US" smtClean="0">
                <a:latin typeface="Arial" charset="0"/>
                <a:cs typeface="Arial" charset="0"/>
              </a:rPr>
              <a:t> available</a:t>
            </a:r>
          </a:p>
          <a:p>
            <a:pPr lvl="1" eaLnBrk="1" hangingPunct="1">
              <a:lnSpc>
                <a:spcPct val="90000"/>
              </a:lnSpc>
            </a:pPr>
            <a:r>
              <a:rPr lang="en-US" smtClean="0">
                <a:latin typeface="Arial" charset="0"/>
                <a:cs typeface="Arial" charset="0"/>
              </a:rPr>
              <a:t>There’s a strong </a:t>
            </a:r>
            <a:r>
              <a:rPr lang="en-US" b="1" i="1" smtClean="0">
                <a:latin typeface="Arial" charset="0"/>
                <a:cs typeface="Arial" charset="0"/>
              </a:rPr>
              <a:t>will</a:t>
            </a:r>
            <a:r>
              <a:rPr lang="en-US" b="1" smtClean="0">
                <a:latin typeface="Arial" charset="0"/>
                <a:cs typeface="Arial" charset="0"/>
              </a:rPr>
              <a:t> </a:t>
            </a:r>
            <a:r>
              <a:rPr lang="en-US" smtClean="0">
                <a:latin typeface="Arial" charset="0"/>
                <a:cs typeface="Arial" charset="0"/>
              </a:rPr>
              <a:t>to make the project succeed</a:t>
            </a:r>
          </a:p>
        </p:txBody>
      </p:sp>
      <p:sp>
        <p:nvSpPr>
          <p:cNvPr id="26628"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BE6944CC-59C4-44D4-89AA-F0BAA437A562}" type="slidenum">
              <a:rPr lang="en-US" sz="1200" smtClean="0"/>
              <a:pPr eaLnBrk="1" hangingPunct="1"/>
              <a:t>15</a:t>
            </a:fld>
            <a:endParaRPr lang="en-US" sz="1200" smtClean="0"/>
          </a:p>
        </p:txBody>
      </p:sp>
      <p:sp>
        <p:nvSpPr>
          <p:cNvPr id="21508"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Focusing on Broad</a:t>
            </a:r>
            <a:br>
              <a:rPr lang="en-US" dirty="0" smtClean="0"/>
            </a:br>
            <a:r>
              <a:rPr lang="en-US" dirty="0" smtClean="0"/>
              <a:t>Organizational Needs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p:txBody>
          <a:bodyPr/>
          <a:lstStyle/>
          <a:p>
            <a:pPr eaLnBrk="1" hangingPunct="1"/>
            <a:r>
              <a:rPr lang="en-US" smtClean="0">
                <a:latin typeface="Arial" charset="0"/>
                <a:cs typeface="Arial" charset="0"/>
              </a:rPr>
              <a:t>One categorization is whether the project addresses:</a:t>
            </a:r>
          </a:p>
          <a:p>
            <a:pPr lvl="1" eaLnBrk="1" hangingPunct="1"/>
            <a:r>
              <a:rPr lang="en-US" smtClean="0">
                <a:latin typeface="Arial" charset="0"/>
                <a:cs typeface="Arial" charset="0"/>
              </a:rPr>
              <a:t>A problem</a:t>
            </a:r>
          </a:p>
          <a:p>
            <a:pPr lvl="1" eaLnBrk="1" hangingPunct="1"/>
            <a:r>
              <a:rPr lang="en-US" smtClean="0">
                <a:latin typeface="Arial" charset="0"/>
                <a:cs typeface="Arial" charset="0"/>
              </a:rPr>
              <a:t>An opportunity, </a:t>
            </a:r>
            <a:r>
              <a:rPr lang="en-US" i="1" smtClean="0">
                <a:latin typeface="Arial" charset="0"/>
                <a:cs typeface="Arial" charset="0"/>
              </a:rPr>
              <a:t>or</a:t>
            </a:r>
          </a:p>
          <a:p>
            <a:pPr lvl="1" eaLnBrk="1" hangingPunct="1"/>
            <a:r>
              <a:rPr lang="en-US" smtClean="0">
                <a:latin typeface="Arial" charset="0"/>
                <a:cs typeface="Arial" charset="0"/>
              </a:rPr>
              <a:t>A directive</a:t>
            </a:r>
          </a:p>
          <a:p>
            <a:pPr eaLnBrk="1" hangingPunct="1"/>
            <a:r>
              <a:rPr lang="en-US" smtClean="0">
                <a:latin typeface="Arial" charset="0"/>
                <a:cs typeface="Arial" charset="0"/>
              </a:rPr>
              <a:t>Another categorization is how long it will take to do and when it is needed</a:t>
            </a:r>
          </a:p>
          <a:p>
            <a:pPr eaLnBrk="1" hangingPunct="1"/>
            <a:r>
              <a:rPr lang="en-US" smtClean="0">
                <a:latin typeface="Arial" charset="0"/>
                <a:cs typeface="Arial" charset="0"/>
              </a:rPr>
              <a:t>Another is the overall priority of the project</a:t>
            </a:r>
          </a:p>
          <a:p>
            <a:pPr eaLnBrk="1" hangingPunct="1"/>
            <a:endParaRPr lang="en-US" smtClean="0">
              <a:latin typeface="Arial" charset="0"/>
              <a:cs typeface="Arial" charset="0"/>
            </a:endParaRPr>
          </a:p>
        </p:txBody>
      </p:sp>
      <p:sp>
        <p:nvSpPr>
          <p:cNvPr id="27652"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5E964389-4148-41BF-BE23-61C5547FB616}" type="slidenum">
              <a:rPr lang="en-US" sz="1200" smtClean="0"/>
              <a:pPr eaLnBrk="1" hangingPunct="1"/>
              <a:t>16</a:t>
            </a:fld>
            <a:endParaRPr lang="en-US" sz="1200" smtClean="0"/>
          </a:p>
        </p:txBody>
      </p:sp>
      <p:sp>
        <p:nvSpPr>
          <p:cNvPr id="22532" name="Rectangle 2"/>
          <p:cNvSpPr>
            <a:spLocks noGrp="1" noChangeArrowheads="1"/>
          </p:cNvSpPr>
          <p:nvPr>
            <p:ph type="title"/>
          </p:nvPr>
        </p:nvSpPr>
        <p:spPr>
          <a:xfrm>
            <a:off x="304800" y="533400"/>
            <a:ext cx="8610600" cy="673100"/>
          </a:xfrm>
        </p:spPr>
        <p:txBody>
          <a:bodyPr>
            <a:normAutofit fontScale="90000"/>
          </a:bodyPr>
          <a:lstStyle/>
          <a:p>
            <a:pPr eaLnBrk="1" fontAlgn="auto" hangingPunct="1">
              <a:spcAft>
                <a:spcPts val="0"/>
              </a:spcAft>
              <a:defRPr/>
            </a:pPr>
            <a:r>
              <a:rPr lang="en-US" dirty="0" smtClean="0"/>
              <a:t>Categorizing IT Projects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a:xfrm>
            <a:off x="381000" y="1371600"/>
            <a:ext cx="8763000" cy="4791075"/>
          </a:xfrm>
        </p:spPr>
        <p:txBody>
          <a:bodyPr/>
          <a:lstStyle/>
          <a:p>
            <a:pPr eaLnBrk="1" hangingPunct="1"/>
            <a:r>
              <a:rPr lang="en-US" smtClean="0">
                <a:latin typeface="Arial" charset="0"/>
                <a:cs typeface="Arial" charset="0"/>
              </a:rPr>
              <a:t>Financial considerations are often an important consideration in selecting projects</a:t>
            </a:r>
          </a:p>
          <a:p>
            <a:pPr eaLnBrk="1" hangingPunct="1"/>
            <a:r>
              <a:rPr lang="en-US" smtClean="0">
                <a:latin typeface="Arial" charset="0"/>
                <a:cs typeface="Arial" charset="0"/>
              </a:rPr>
              <a:t>Three primary methods for determining the projected financial value of projects:</a:t>
            </a:r>
          </a:p>
          <a:p>
            <a:pPr lvl="1" eaLnBrk="1" hangingPunct="1"/>
            <a:r>
              <a:rPr lang="en-US" smtClean="0">
                <a:latin typeface="Arial" charset="0"/>
                <a:cs typeface="Arial" charset="0"/>
              </a:rPr>
              <a:t>Net present value (NPV) analysis</a:t>
            </a:r>
          </a:p>
          <a:p>
            <a:pPr lvl="1" eaLnBrk="1" hangingPunct="1"/>
            <a:r>
              <a:rPr lang="en-US" smtClean="0">
                <a:latin typeface="Arial" charset="0"/>
                <a:cs typeface="Arial" charset="0"/>
              </a:rPr>
              <a:t>Return on investment (ROI)</a:t>
            </a:r>
          </a:p>
          <a:p>
            <a:pPr lvl="1" eaLnBrk="1" hangingPunct="1"/>
            <a:r>
              <a:rPr lang="en-US" smtClean="0">
                <a:latin typeface="Arial" charset="0"/>
                <a:cs typeface="Arial" charset="0"/>
              </a:rPr>
              <a:t>Payback analysis</a:t>
            </a:r>
          </a:p>
          <a:p>
            <a:pPr eaLnBrk="1" hangingPunct="1"/>
            <a:endParaRPr lang="en-US" smtClean="0">
              <a:latin typeface="Arial" charset="0"/>
              <a:cs typeface="Arial" charset="0"/>
            </a:endParaRPr>
          </a:p>
        </p:txBody>
      </p:sp>
      <p:sp>
        <p:nvSpPr>
          <p:cNvPr id="2867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FC93CE3F-CAE5-4897-BF2D-398144CD6611}" type="slidenum">
              <a:rPr lang="en-US" sz="1200" smtClean="0"/>
              <a:pPr eaLnBrk="1" hangingPunct="1"/>
              <a:t>17</a:t>
            </a:fld>
            <a:endParaRPr lang="en-US" sz="1200" smtClean="0"/>
          </a:p>
        </p:txBody>
      </p:sp>
      <p:sp>
        <p:nvSpPr>
          <p:cNvPr id="23556" name="Rectangle 2"/>
          <p:cNvSpPr>
            <a:spLocks noGrp="1" noChangeArrowheads="1"/>
          </p:cNvSpPr>
          <p:nvPr>
            <p:ph type="title"/>
          </p:nvPr>
        </p:nvSpPr>
        <p:spPr>
          <a:xfrm>
            <a:off x="457200" y="365125"/>
            <a:ext cx="8686800" cy="615950"/>
          </a:xfrm>
        </p:spPr>
        <p:txBody>
          <a:bodyPr>
            <a:normAutofit fontScale="90000"/>
          </a:bodyPr>
          <a:lstStyle/>
          <a:p>
            <a:pPr eaLnBrk="1" fontAlgn="auto" hangingPunct="1">
              <a:spcAft>
                <a:spcPts val="0"/>
              </a:spcAft>
              <a:defRPr/>
            </a:pPr>
            <a:r>
              <a:rPr lang="en-US" dirty="0" smtClean="0"/>
              <a:t>Financial Analysis of Projects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a:xfrm>
            <a:off x="228600" y="1143000"/>
            <a:ext cx="8567738" cy="4791075"/>
          </a:xfrm>
        </p:spPr>
        <p:txBody>
          <a:bodyPr/>
          <a:lstStyle/>
          <a:p>
            <a:pPr eaLnBrk="1" hangingPunct="1"/>
            <a:r>
              <a:rPr lang="en-US" b="1" smtClean="0">
                <a:latin typeface="Arial" charset="0"/>
                <a:cs typeface="Arial" charset="0"/>
              </a:rPr>
              <a:t>Net present value</a:t>
            </a:r>
            <a:r>
              <a:rPr lang="en-US" smtClean="0">
                <a:latin typeface="Arial" charset="0"/>
                <a:cs typeface="Arial" charset="0"/>
              </a:rPr>
              <a:t> (NPV) analysis is a method of calculating the expected net monetary gain or loss from a project by discounting all expected future cash inflows and outflows to the present point in time</a:t>
            </a:r>
          </a:p>
          <a:p>
            <a:pPr eaLnBrk="1" hangingPunct="1"/>
            <a:r>
              <a:rPr lang="en-US" smtClean="0">
                <a:latin typeface="Arial" charset="0"/>
                <a:cs typeface="Arial" charset="0"/>
              </a:rPr>
              <a:t>Projects with a positive NPV should be considered if financial value is a key criterion</a:t>
            </a:r>
          </a:p>
          <a:p>
            <a:pPr eaLnBrk="1" hangingPunct="1"/>
            <a:r>
              <a:rPr lang="en-US" smtClean="0">
                <a:latin typeface="Arial" charset="0"/>
                <a:cs typeface="Arial" charset="0"/>
              </a:rPr>
              <a:t>The higher the NPV, the better</a:t>
            </a:r>
          </a:p>
        </p:txBody>
      </p:sp>
      <p:sp>
        <p:nvSpPr>
          <p:cNvPr id="2970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C74C8837-0FC4-4347-A148-82ED2456DF64}" type="slidenum">
              <a:rPr lang="en-US" sz="1200" smtClean="0"/>
              <a:pPr eaLnBrk="1" hangingPunct="1"/>
              <a:t>18</a:t>
            </a:fld>
            <a:endParaRPr lang="en-US" sz="1200" smtClean="0"/>
          </a:p>
        </p:txBody>
      </p:sp>
      <p:sp>
        <p:nvSpPr>
          <p:cNvPr id="24580" name="Rectangle 2"/>
          <p:cNvSpPr>
            <a:spLocks noGrp="1" noChangeArrowheads="1"/>
          </p:cNvSpPr>
          <p:nvPr>
            <p:ph type="title"/>
          </p:nvPr>
        </p:nvSpPr>
        <p:spPr>
          <a:xfrm>
            <a:off x="457200" y="365125"/>
            <a:ext cx="8686800" cy="615950"/>
          </a:xfrm>
        </p:spPr>
        <p:txBody>
          <a:bodyPr>
            <a:normAutofit fontScale="90000"/>
          </a:bodyPr>
          <a:lstStyle/>
          <a:p>
            <a:pPr eaLnBrk="1" fontAlgn="auto" hangingPunct="1">
              <a:spcAft>
                <a:spcPts val="0"/>
              </a:spcAft>
              <a:defRPr/>
            </a:pPr>
            <a:r>
              <a:rPr lang="en-US" dirty="0" smtClean="0"/>
              <a:t>Net Present Value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8"/>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C0D811F0-B1DF-4BD2-8B27-25FFD8E7735F}" type="slidenum">
              <a:rPr lang="en-US" sz="1200" smtClean="0"/>
              <a:pPr eaLnBrk="1" hangingPunct="1"/>
              <a:t>19</a:t>
            </a:fld>
            <a:endParaRPr lang="en-US" sz="1200" smtClean="0"/>
          </a:p>
        </p:txBody>
      </p:sp>
      <p:sp>
        <p:nvSpPr>
          <p:cNvPr id="25602" name="Rectangle 2"/>
          <p:cNvSpPr>
            <a:spLocks noGrp="1" noChangeArrowheads="1"/>
          </p:cNvSpPr>
          <p:nvPr>
            <p:ph type="title"/>
          </p:nvPr>
        </p:nvSpPr>
        <p:spPr>
          <a:xfrm>
            <a:off x="457200" y="0"/>
            <a:ext cx="8229600" cy="1143000"/>
          </a:xfrm>
        </p:spPr>
        <p:txBody>
          <a:bodyPr>
            <a:normAutofit fontScale="90000"/>
          </a:bodyPr>
          <a:lstStyle/>
          <a:p>
            <a:pPr eaLnBrk="1" fontAlgn="auto" hangingPunct="1">
              <a:spcAft>
                <a:spcPts val="0"/>
              </a:spcAft>
              <a:defRPr/>
            </a:pPr>
            <a:r>
              <a:rPr lang="en-US" dirty="0" smtClean="0"/>
              <a:t>Figure 4-4. Net Present Value Example</a:t>
            </a:r>
            <a:endParaRPr lang="en-US" sz="6000" dirty="0" smtClean="0"/>
          </a:p>
        </p:txBody>
      </p:sp>
      <p:pic>
        <p:nvPicPr>
          <p:cNvPr id="30725" name="Picture 10" descr="86921_04_F04.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3400" y="1143000"/>
            <a:ext cx="8229600" cy="4705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457200" y="1447800"/>
            <a:ext cx="8458200" cy="4572000"/>
          </a:xfrm>
        </p:spPr>
        <p:txBody>
          <a:bodyPr/>
          <a:lstStyle/>
          <a:p>
            <a:pPr marL="609600" indent="-609600" eaLnBrk="1" hangingPunct="1"/>
            <a:r>
              <a:rPr lang="en-US" smtClean="0">
                <a:latin typeface="Arial" charset="0"/>
                <a:cs typeface="Arial" charset="0"/>
              </a:rPr>
              <a:t>Describe an overall framework for project integration management as it relates to the other PM knowledge areas and the project life cycle</a:t>
            </a:r>
          </a:p>
          <a:p>
            <a:pPr marL="609600" indent="-609600" eaLnBrk="1" hangingPunct="1"/>
            <a:r>
              <a:rPr lang="en-US" smtClean="0">
                <a:latin typeface="Arial" charset="0"/>
                <a:cs typeface="Arial" charset="0"/>
              </a:rPr>
              <a:t>Explain the strategic planning process and apply different project selection methods</a:t>
            </a:r>
          </a:p>
          <a:p>
            <a:pPr marL="609600" indent="-609600" eaLnBrk="1" hangingPunct="1"/>
            <a:r>
              <a:rPr lang="en-US" smtClean="0">
                <a:latin typeface="Arial" charset="0"/>
                <a:cs typeface="Arial" charset="0"/>
              </a:rPr>
              <a:t>Explain the importance of creating a project charter to formally initiate projects</a:t>
            </a:r>
          </a:p>
        </p:txBody>
      </p:sp>
      <p:sp>
        <p:nvSpPr>
          <p:cNvPr id="1331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42CE2191-33E1-4E61-9145-45BC803C54DC}" type="slidenum">
              <a:rPr lang="en-US" sz="1200" smtClean="0"/>
              <a:pPr eaLnBrk="1" hangingPunct="1"/>
              <a:t>2</a:t>
            </a:fld>
            <a:endParaRPr lang="en-US" sz="1200" smtClean="0"/>
          </a:p>
        </p:txBody>
      </p:sp>
      <p:sp>
        <p:nvSpPr>
          <p:cNvPr id="9220" name="Rectangle 2"/>
          <p:cNvSpPr>
            <a:spLocks noGrp="1" noChangeArrowheads="1"/>
          </p:cNvSpPr>
          <p:nvPr>
            <p:ph type="title"/>
          </p:nvPr>
        </p:nvSpPr>
        <p:spPr/>
        <p:txBody>
          <a:bodyPr/>
          <a:lstStyle/>
          <a:p>
            <a:pPr eaLnBrk="1" fontAlgn="auto" hangingPunct="1">
              <a:spcAft>
                <a:spcPts val="0"/>
              </a:spcAft>
              <a:defRPr/>
            </a:pPr>
            <a:r>
              <a:rPr lang="en-US" dirty="0" smtClean="0"/>
              <a:t>Learning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9"/>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7558943E-C573-46D7-BF70-64178A29D7B0}" type="slidenum">
              <a:rPr lang="en-US" sz="1200" smtClean="0"/>
              <a:pPr eaLnBrk="1" hangingPunct="1"/>
              <a:t>20</a:t>
            </a:fld>
            <a:endParaRPr lang="en-US" sz="1200" smtClean="0"/>
          </a:p>
        </p:txBody>
      </p:sp>
      <p:sp>
        <p:nvSpPr>
          <p:cNvPr id="26626" name="Rectangle 2"/>
          <p:cNvSpPr>
            <a:spLocks noGrp="1" noChangeArrowheads="1"/>
          </p:cNvSpPr>
          <p:nvPr>
            <p:ph type="title"/>
          </p:nvPr>
        </p:nvSpPr>
        <p:spPr>
          <a:xfrm>
            <a:off x="228600" y="152400"/>
            <a:ext cx="8763000" cy="1143000"/>
          </a:xfrm>
        </p:spPr>
        <p:txBody>
          <a:bodyPr>
            <a:noAutofit/>
          </a:bodyPr>
          <a:lstStyle/>
          <a:p>
            <a:pPr eaLnBrk="1" fontAlgn="auto" hangingPunct="1">
              <a:spcAft>
                <a:spcPts val="0"/>
              </a:spcAft>
              <a:defRPr/>
            </a:pPr>
            <a:r>
              <a:rPr lang="en-US" sz="3200" dirty="0" smtClean="0"/>
              <a:t>Figure 4-5. JWD Consulting NPV Example</a:t>
            </a:r>
          </a:p>
        </p:txBody>
      </p:sp>
      <p:sp>
        <p:nvSpPr>
          <p:cNvPr id="31749" name="Text Box 9"/>
          <p:cNvSpPr txBox="1">
            <a:spLocks noChangeArrowheads="1"/>
          </p:cNvSpPr>
          <p:nvPr/>
        </p:nvSpPr>
        <p:spPr bwMode="auto">
          <a:xfrm>
            <a:off x="866775" y="5638800"/>
            <a:ext cx="7591425"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a:t>Note: See the template called business_case_financials.xls</a:t>
            </a:r>
          </a:p>
        </p:txBody>
      </p:sp>
      <p:pic>
        <p:nvPicPr>
          <p:cNvPr id="31750" name="Picture 10" descr="86921_04_F05.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1219200"/>
            <a:ext cx="7239000" cy="4414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a:xfrm>
            <a:off x="381000" y="1295400"/>
            <a:ext cx="8458200" cy="4953000"/>
          </a:xfrm>
        </p:spPr>
        <p:txBody>
          <a:bodyPr/>
          <a:lstStyle/>
          <a:p>
            <a:pPr eaLnBrk="1" hangingPunct="1">
              <a:lnSpc>
                <a:spcPct val="90000"/>
              </a:lnSpc>
            </a:pPr>
            <a:r>
              <a:rPr lang="en-US" smtClean="0">
                <a:latin typeface="Arial" charset="0"/>
                <a:cs typeface="Arial" charset="0"/>
              </a:rPr>
              <a:t>Determine estimated costs and benefits for the life of the project and the products it produces</a:t>
            </a:r>
          </a:p>
          <a:p>
            <a:pPr eaLnBrk="1" hangingPunct="1">
              <a:lnSpc>
                <a:spcPct val="90000"/>
              </a:lnSpc>
            </a:pPr>
            <a:r>
              <a:rPr lang="en-US" smtClean="0">
                <a:latin typeface="Arial" charset="0"/>
                <a:cs typeface="Arial" charset="0"/>
              </a:rPr>
              <a:t>Determine the discount rate (check with your organization on what to use)</a:t>
            </a:r>
          </a:p>
          <a:p>
            <a:pPr eaLnBrk="1" hangingPunct="1">
              <a:lnSpc>
                <a:spcPct val="90000"/>
              </a:lnSpc>
            </a:pPr>
            <a:r>
              <a:rPr lang="en-US" smtClean="0">
                <a:latin typeface="Arial" charset="0"/>
                <a:cs typeface="Arial" charset="0"/>
              </a:rPr>
              <a:t>Calculate the NPV (see text for details)</a:t>
            </a:r>
          </a:p>
          <a:p>
            <a:pPr eaLnBrk="1" hangingPunct="1">
              <a:lnSpc>
                <a:spcPct val="90000"/>
              </a:lnSpc>
            </a:pPr>
            <a:r>
              <a:rPr lang="en-US" smtClean="0">
                <a:latin typeface="Arial" charset="0"/>
                <a:cs typeface="Arial" charset="0"/>
              </a:rPr>
              <a:t>Notes: Some organizations consider the investment year as year 0, while others start in year 1; some people enter costs as negative numbers, while others do not</a:t>
            </a:r>
          </a:p>
          <a:p>
            <a:pPr lvl="1" eaLnBrk="1" hangingPunct="1">
              <a:lnSpc>
                <a:spcPct val="90000"/>
              </a:lnSpc>
            </a:pPr>
            <a:r>
              <a:rPr lang="en-US" smtClean="0">
                <a:latin typeface="Arial" charset="0"/>
                <a:cs typeface="Arial" charset="0"/>
              </a:rPr>
              <a:t>Check with your organization for their preferences</a:t>
            </a:r>
          </a:p>
        </p:txBody>
      </p:sp>
      <p:sp>
        <p:nvSpPr>
          <p:cNvPr id="32772"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1DA49097-6CDE-49EB-B7AE-608D092C941C}" type="slidenum">
              <a:rPr lang="en-US" sz="1200" smtClean="0"/>
              <a:pPr eaLnBrk="1" hangingPunct="1"/>
              <a:t>21</a:t>
            </a:fld>
            <a:endParaRPr lang="en-US" sz="1200" smtClean="0"/>
          </a:p>
        </p:txBody>
      </p:sp>
      <p:sp>
        <p:nvSpPr>
          <p:cNvPr id="27652" name="Rectangle 2"/>
          <p:cNvSpPr>
            <a:spLocks noGrp="1" noChangeArrowheads="1"/>
          </p:cNvSpPr>
          <p:nvPr>
            <p:ph type="title"/>
          </p:nvPr>
        </p:nvSpPr>
        <p:spPr/>
        <p:txBody>
          <a:bodyPr/>
          <a:lstStyle/>
          <a:p>
            <a:pPr eaLnBrk="1" fontAlgn="auto" hangingPunct="1">
              <a:spcAft>
                <a:spcPts val="0"/>
              </a:spcAft>
              <a:defRPr/>
            </a:pPr>
            <a:r>
              <a:rPr lang="en-US" dirty="0" smtClean="0"/>
              <a:t>NPV Calculations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Grp="1" noChangeArrowheads="1"/>
          </p:cNvSpPr>
          <p:nvPr>
            <p:ph idx="1"/>
          </p:nvPr>
        </p:nvSpPr>
        <p:spPr>
          <a:xfrm>
            <a:off x="228600" y="1066800"/>
            <a:ext cx="8458200" cy="4572000"/>
          </a:xfrm>
        </p:spPr>
        <p:txBody>
          <a:bodyPr>
            <a:normAutofit lnSpcReduction="10000"/>
          </a:bodyPr>
          <a:lstStyle/>
          <a:p>
            <a:pPr marL="365760" indent="-256032" eaLnBrk="1" fontAlgn="auto" hangingPunct="1">
              <a:lnSpc>
                <a:spcPct val="90000"/>
              </a:lnSpc>
              <a:spcAft>
                <a:spcPts val="0"/>
              </a:spcAft>
              <a:buFont typeface="Wingdings 3"/>
              <a:buChar char=""/>
              <a:defRPr/>
            </a:pPr>
            <a:r>
              <a:rPr lang="en-US" b="1" dirty="0" smtClean="0"/>
              <a:t>Return on investment</a:t>
            </a:r>
            <a:r>
              <a:rPr lang="en-US" dirty="0" smtClean="0"/>
              <a:t> (ROI) is calculated by subtracting the project costs from the benefits and then dividing by the costs</a:t>
            </a:r>
          </a:p>
          <a:p>
            <a:pPr marL="621792" lvl="1" eaLnBrk="1" fontAlgn="auto" hangingPunct="1">
              <a:lnSpc>
                <a:spcPct val="90000"/>
              </a:lnSpc>
              <a:spcBef>
                <a:spcPts val="324"/>
              </a:spcBef>
              <a:spcAft>
                <a:spcPts val="0"/>
              </a:spcAft>
              <a:buFontTx/>
              <a:buNone/>
              <a:defRPr/>
            </a:pPr>
            <a:r>
              <a:rPr lang="en-US" dirty="0" smtClean="0"/>
              <a:t>   ROI = (total discounted benefits - total discounted costs) / discounted costs</a:t>
            </a:r>
          </a:p>
          <a:p>
            <a:pPr marL="365760" indent="-256032" eaLnBrk="1" fontAlgn="auto" hangingPunct="1">
              <a:lnSpc>
                <a:spcPct val="90000"/>
              </a:lnSpc>
              <a:spcAft>
                <a:spcPts val="0"/>
              </a:spcAft>
              <a:buFont typeface="Wingdings 3"/>
              <a:buChar char=""/>
              <a:defRPr/>
            </a:pPr>
            <a:r>
              <a:rPr lang="en-US" dirty="0" smtClean="0"/>
              <a:t>The higher the ROI, the better	</a:t>
            </a:r>
          </a:p>
          <a:p>
            <a:pPr marL="365760" indent="-256032" eaLnBrk="1" fontAlgn="auto" hangingPunct="1">
              <a:lnSpc>
                <a:spcPct val="90000"/>
              </a:lnSpc>
              <a:spcAft>
                <a:spcPts val="0"/>
              </a:spcAft>
              <a:buFont typeface="Wingdings 3"/>
              <a:buChar char=""/>
              <a:defRPr/>
            </a:pPr>
            <a:r>
              <a:rPr lang="en-US" dirty="0" smtClean="0"/>
              <a:t>Many organizations have a </a:t>
            </a:r>
            <a:r>
              <a:rPr lang="en-US" b="1" dirty="0" smtClean="0"/>
              <a:t>required rate of return </a:t>
            </a:r>
            <a:r>
              <a:rPr lang="en-US" dirty="0" smtClean="0"/>
              <a:t>or minimum acceptable rate of return on investment for projects	</a:t>
            </a:r>
          </a:p>
          <a:p>
            <a:pPr marL="365760" indent="-256032" eaLnBrk="1" fontAlgn="auto" hangingPunct="1">
              <a:lnSpc>
                <a:spcPct val="90000"/>
              </a:lnSpc>
              <a:spcAft>
                <a:spcPts val="0"/>
              </a:spcAft>
              <a:buFont typeface="Wingdings 3"/>
              <a:buChar char=""/>
              <a:defRPr/>
            </a:pPr>
            <a:r>
              <a:rPr lang="en-US" b="1" dirty="0" smtClean="0"/>
              <a:t>Internal rate of return </a:t>
            </a:r>
            <a:r>
              <a:rPr lang="en-US" dirty="0" smtClean="0"/>
              <a:t>(IRR) can by calculated by finding the discount rate that makes the NPV equal to zero	</a:t>
            </a:r>
          </a:p>
          <a:p>
            <a:pPr marL="621792" lvl="1" eaLnBrk="1" fontAlgn="auto" hangingPunct="1">
              <a:lnSpc>
                <a:spcPct val="90000"/>
              </a:lnSpc>
              <a:spcBef>
                <a:spcPts val="324"/>
              </a:spcBef>
              <a:spcAft>
                <a:spcPts val="0"/>
              </a:spcAft>
              <a:buFontTx/>
              <a:buNone/>
              <a:defRPr/>
            </a:pPr>
            <a:endParaRPr lang="en-US" dirty="0" smtClean="0"/>
          </a:p>
        </p:txBody>
      </p:sp>
      <p:sp>
        <p:nvSpPr>
          <p:cNvPr id="3379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8BFF8624-F09B-4410-AE6A-93ED898DD37F}" type="slidenum">
              <a:rPr lang="en-US" sz="1200" smtClean="0"/>
              <a:pPr eaLnBrk="1" hangingPunct="1"/>
              <a:t>22</a:t>
            </a:fld>
            <a:endParaRPr lang="en-US" sz="1200" smtClean="0"/>
          </a:p>
        </p:txBody>
      </p:sp>
      <p:sp>
        <p:nvSpPr>
          <p:cNvPr id="28676" name="Rectangle 2"/>
          <p:cNvSpPr>
            <a:spLocks noGrp="1" noChangeArrowheads="1"/>
          </p:cNvSpPr>
          <p:nvPr>
            <p:ph type="title"/>
          </p:nvPr>
        </p:nvSpPr>
        <p:spPr>
          <a:xfrm>
            <a:off x="381000" y="292100"/>
            <a:ext cx="8763000" cy="674688"/>
          </a:xfrm>
        </p:spPr>
        <p:txBody>
          <a:bodyPr>
            <a:normAutofit fontScale="90000"/>
          </a:bodyPr>
          <a:lstStyle/>
          <a:p>
            <a:pPr eaLnBrk="1" fontAlgn="auto" hangingPunct="1">
              <a:spcAft>
                <a:spcPts val="0"/>
              </a:spcAft>
              <a:defRPr/>
            </a:pPr>
            <a:r>
              <a:rPr lang="en-US" sz="4800" dirty="0" smtClean="0"/>
              <a:t>Return on Investment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a:xfrm>
            <a:off x="381000" y="1066800"/>
            <a:ext cx="8077200" cy="4876800"/>
          </a:xfrm>
        </p:spPr>
        <p:txBody>
          <a:bodyPr/>
          <a:lstStyle/>
          <a:p>
            <a:pPr eaLnBrk="1" hangingPunct="1">
              <a:lnSpc>
                <a:spcPct val="90000"/>
              </a:lnSpc>
            </a:pPr>
            <a:r>
              <a:rPr lang="en-US" smtClean="0">
                <a:latin typeface="Arial" charset="0"/>
                <a:cs typeface="Arial" charset="0"/>
              </a:rPr>
              <a:t>Another important financial consideration is payback analysis</a:t>
            </a:r>
          </a:p>
          <a:p>
            <a:pPr eaLnBrk="1" hangingPunct="1">
              <a:lnSpc>
                <a:spcPct val="90000"/>
              </a:lnSpc>
            </a:pPr>
            <a:r>
              <a:rPr lang="en-US" smtClean="0">
                <a:latin typeface="Arial" charset="0"/>
                <a:cs typeface="Arial" charset="0"/>
              </a:rPr>
              <a:t>The </a:t>
            </a:r>
            <a:r>
              <a:rPr lang="en-US" b="1" smtClean="0">
                <a:latin typeface="Arial" charset="0"/>
                <a:cs typeface="Arial" charset="0"/>
              </a:rPr>
              <a:t>payback period</a:t>
            </a:r>
            <a:r>
              <a:rPr lang="en-US" smtClean="0">
                <a:latin typeface="Arial" charset="0"/>
                <a:cs typeface="Arial" charset="0"/>
              </a:rPr>
              <a:t> is the amount of time it will take to recoup, in the form of net cash inflows, the total dollars invested in a project</a:t>
            </a:r>
          </a:p>
          <a:p>
            <a:pPr eaLnBrk="1" hangingPunct="1">
              <a:lnSpc>
                <a:spcPct val="90000"/>
              </a:lnSpc>
            </a:pPr>
            <a:r>
              <a:rPr lang="en-US" smtClean="0">
                <a:latin typeface="Arial" charset="0"/>
                <a:cs typeface="Arial" charset="0"/>
              </a:rPr>
              <a:t>Payback occurs when the net cumulative discounted benefits equals the costs</a:t>
            </a:r>
          </a:p>
          <a:p>
            <a:pPr eaLnBrk="1" hangingPunct="1">
              <a:lnSpc>
                <a:spcPct val="90000"/>
              </a:lnSpc>
            </a:pPr>
            <a:r>
              <a:rPr lang="en-US" smtClean="0">
                <a:latin typeface="Arial" charset="0"/>
                <a:cs typeface="Arial" charset="0"/>
              </a:rPr>
              <a:t>Many organizations want IT projects to have a fairly short payback period</a:t>
            </a:r>
          </a:p>
          <a:p>
            <a:pPr eaLnBrk="1" hangingPunct="1">
              <a:lnSpc>
                <a:spcPct val="90000"/>
              </a:lnSpc>
              <a:buFontTx/>
              <a:buNone/>
            </a:pPr>
            <a:endParaRPr lang="en-US" smtClean="0">
              <a:latin typeface="Arial" charset="0"/>
              <a:cs typeface="Arial" charset="0"/>
            </a:endParaRPr>
          </a:p>
        </p:txBody>
      </p:sp>
      <p:sp>
        <p:nvSpPr>
          <p:cNvPr id="3482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DBF1FA3E-461F-4DB7-B3A7-1C83B3680AA0}" type="slidenum">
              <a:rPr lang="en-US" sz="1200" smtClean="0"/>
              <a:pPr eaLnBrk="1" hangingPunct="1"/>
              <a:t>23</a:t>
            </a:fld>
            <a:endParaRPr lang="en-US" sz="1200" smtClean="0"/>
          </a:p>
        </p:txBody>
      </p:sp>
      <p:sp>
        <p:nvSpPr>
          <p:cNvPr id="29700" name="Rectangle 2"/>
          <p:cNvSpPr>
            <a:spLocks noGrp="1" noChangeArrowheads="1"/>
          </p:cNvSpPr>
          <p:nvPr>
            <p:ph type="title"/>
          </p:nvPr>
        </p:nvSpPr>
        <p:spPr>
          <a:xfrm>
            <a:off x="533400" y="292100"/>
            <a:ext cx="8610600" cy="674688"/>
          </a:xfrm>
        </p:spPr>
        <p:txBody>
          <a:bodyPr>
            <a:normAutofit fontScale="90000"/>
          </a:bodyPr>
          <a:lstStyle/>
          <a:p>
            <a:pPr eaLnBrk="1" fontAlgn="auto" hangingPunct="1">
              <a:spcAft>
                <a:spcPts val="0"/>
              </a:spcAft>
              <a:defRPr/>
            </a:pPr>
            <a:r>
              <a:rPr lang="en-US" sz="4800" dirty="0" smtClean="0"/>
              <a:t>Payback Analysis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5"/>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E4611DA0-EF1F-4456-9DD5-AE18C1B02E6B}" type="slidenum">
              <a:rPr lang="en-US" sz="1200" smtClean="0"/>
              <a:pPr eaLnBrk="1" hangingPunct="1"/>
              <a:t>24</a:t>
            </a:fld>
            <a:endParaRPr lang="en-US" sz="1200" smtClean="0"/>
          </a:p>
        </p:txBody>
      </p:sp>
      <p:sp>
        <p:nvSpPr>
          <p:cNvPr id="30722"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Figure 4-6. Charting the Payback Period</a:t>
            </a:r>
            <a:endParaRPr lang="en-US" sz="4800" dirty="0" smtClean="0"/>
          </a:p>
        </p:txBody>
      </p:sp>
      <p:pic>
        <p:nvPicPr>
          <p:cNvPr id="35845" name="Picture 7" descr="86921_04_F06.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71600" y="1447800"/>
            <a:ext cx="6324600" cy="4859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idx="1"/>
          </p:nvPr>
        </p:nvSpPr>
        <p:spPr>
          <a:xfrm>
            <a:off x="304800" y="990600"/>
            <a:ext cx="8610600" cy="4791075"/>
          </a:xfrm>
        </p:spPr>
        <p:txBody>
          <a:bodyPr/>
          <a:lstStyle/>
          <a:p>
            <a:pPr marL="609600" indent="-609600" eaLnBrk="1" hangingPunct="1">
              <a:lnSpc>
                <a:spcPct val="90000"/>
              </a:lnSpc>
            </a:pPr>
            <a:r>
              <a:rPr lang="en-US" smtClean="0">
                <a:latin typeface="Arial" charset="0"/>
                <a:cs typeface="Arial" charset="0"/>
              </a:rPr>
              <a:t>A weighted scoring model is a tool that provides a systematic process for selecting projects based on many criteria</a:t>
            </a:r>
          </a:p>
          <a:p>
            <a:pPr marL="1371600" lvl="2" indent="-457200" eaLnBrk="1" hangingPunct="1">
              <a:lnSpc>
                <a:spcPct val="90000"/>
              </a:lnSpc>
              <a:buClrTx/>
            </a:pPr>
            <a:r>
              <a:rPr lang="en-US" smtClean="0">
                <a:latin typeface="Arial" charset="0"/>
                <a:cs typeface="Arial" charset="0"/>
              </a:rPr>
              <a:t>Identify criteria important to the project selection process</a:t>
            </a:r>
          </a:p>
          <a:p>
            <a:pPr marL="1371600" lvl="2" indent="-457200" eaLnBrk="1" hangingPunct="1">
              <a:lnSpc>
                <a:spcPct val="90000"/>
              </a:lnSpc>
              <a:buClrTx/>
            </a:pPr>
            <a:r>
              <a:rPr lang="en-US" smtClean="0">
                <a:latin typeface="Arial" charset="0"/>
                <a:cs typeface="Arial" charset="0"/>
              </a:rPr>
              <a:t>Assign weights (percentages) to each criterion so they add up to 100%</a:t>
            </a:r>
          </a:p>
          <a:p>
            <a:pPr marL="1371600" lvl="2" indent="-457200" eaLnBrk="1" hangingPunct="1">
              <a:lnSpc>
                <a:spcPct val="90000"/>
              </a:lnSpc>
              <a:buClrTx/>
            </a:pPr>
            <a:r>
              <a:rPr lang="en-US" smtClean="0">
                <a:latin typeface="Arial" charset="0"/>
                <a:cs typeface="Arial" charset="0"/>
              </a:rPr>
              <a:t>Assign scores to each criterion for each project</a:t>
            </a:r>
          </a:p>
          <a:p>
            <a:pPr marL="1371600" lvl="2" indent="-457200" eaLnBrk="1" hangingPunct="1">
              <a:lnSpc>
                <a:spcPct val="90000"/>
              </a:lnSpc>
              <a:buClrTx/>
            </a:pPr>
            <a:r>
              <a:rPr lang="en-US" smtClean="0">
                <a:latin typeface="Arial" charset="0"/>
                <a:cs typeface="Arial" charset="0"/>
              </a:rPr>
              <a:t>Multiply the scores by the weights and get the total weighted scores</a:t>
            </a:r>
          </a:p>
          <a:p>
            <a:pPr marL="609600" indent="-609600" eaLnBrk="1" hangingPunct="1">
              <a:lnSpc>
                <a:spcPct val="90000"/>
              </a:lnSpc>
            </a:pPr>
            <a:r>
              <a:rPr lang="en-US" smtClean="0">
                <a:latin typeface="Arial" charset="0"/>
                <a:cs typeface="Arial" charset="0"/>
              </a:rPr>
              <a:t>The higher the weighted score, the better</a:t>
            </a:r>
          </a:p>
        </p:txBody>
      </p:sp>
      <p:sp>
        <p:nvSpPr>
          <p:cNvPr id="36868"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C142D4D3-B918-402B-8EDC-C41FF1E849AF}" type="slidenum">
              <a:rPr lang="en-US" sz="1200" smtClean="0"/>
              <a:pPr eaLnBrk="1" hangingPunct="1"/>
              <a:t>25</a:t>
            </a:fld>
            <a:endParaRPr lang="en-US" sz="1200" smtClean="0"/>
          </a:p>
        </p:txBody>
      </p:sp>
      <p:sp>
        <p:nvSpPr>
          <p:cNvPr id="31748" name="Rectangle 2"/>
          <p:cNvSpPr>
            <a:spLocks noGrp="1" noChangeArrowheads="1"/>
          </p:cNvSpPr>
          <p:nvPr>
            <p:ph type="title"/>
          </p:nvPr>
        </p:nvSpPr>
        <p:spPr>
          <a:xfrm>
            <a:off x="304800" y="304800"/>
            <a:ext cx="8839200" cy="673100"/>
          </a:xfrm>
        </p:spPr>
        <p:txBody>
          <a:bodyPr>
            <a:normAutofit fontScale="90000"/>
          </a:bodyPr>
          <a:lstStyle/>
          <a:p>
            <a:pPr eaLnBrk="1" fontAlgn="auto" hangingPunct="1">
              <a:spcAft>
                <a:spcPts val="0"/>
              </a:spcAft>
              <a:defRPr/>
            </a:pPr>
            <a:r>
              <a:rPr lang="en-US" dirty="0" smtClean="0"/>
              <a:t>Weighted Scoring Model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5"/>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78451E8A-AAE2-41A1-9247-1B885509DEE9}" type="slidenum">
              <a:rPr lang="en-US" sz="1200" smtClean="0"/>
              <a:pPr eaLnBrk="1" hangingPunct="1"/>
              <a:t>26</a:t>
            </a:fld>
            <a:endParaRPr lang="en-US" sz="1200" smtClean="0"/>
          </a:p>
        </p:txBody>
      </p:sp>
      <p:sp>
        <p:nvSpPr>
          <p:cNvPr id="32770" name="Rectangle 2"/>
          <p:cNvSpPr>
            <a:spLocks noGrp="1" noChangeArrowheads="1"/>
          </p:cNvSpPr>
          <p:nvPr>
            <p:ph type="title"/>
          </p:nvPr>
        </p:nvSpPr>
        <p:spPr>
          <a:xfrm>
            <a:off x="457200" y="0"/>
            <a:ext cx="8229600" cy="1143000"/>
          </a:xfrm>
        </p:spPr>
        <p:txBody>
          <a:bodyPr>
            <a:normAutofit fontScale="90000"/>
          </a:bodyPr>
          <a:lstStyle/>
          <a:p>
            <a:pPr eaLnBrk="1" fontAlgn="auto" hangingPunct="1">
              <a:spcAft>
                <a:spcPts val="0"/>
              </a:spcAft>
              <a:defRPr/>
            </a:pPr>
            <a:r>
              <a:rPr lang="en-US" sz="3600" dirty="0" smtClean="0"/>
              <a:t>Figure 4-7. Sample Weighted Scoring Model for Project Selection</a:t>
            </a:r>
            <a:endParaRPr lang="en-US" sz="6000" dirty="0" smtClean="0"/>
          </a:p>
        </p:txBody>
      </p:sp>
      <p:pic>
        <p:nvPicPr>
          <p:cNvPr id="37893" name="Picture 7" descr="86921_04_F07.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33600" y="1073150"/>
            <a:ext cx="5638800" cy="544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idx="1"/>
          </p:nvPr>
        </p:nvSpPr>
        <p:spPr>
          <a:xfrm>
            <a:off x="304800" y="1447800"/>
            <a:ext cx="8458200" cy="4572000"/>
          </a:xfrm>
        </p:spPr>
        <p:txBody>
          <a:bodyPr/>
          <a:lstStyle/>
          <a:p>
            <a:pPr eaLnBrk="1" hangingPunct="1">
              <a:lnSpc>
                <a:spcPct val="90000"/>
              </a:lnSpc>
            </a:pPr>
            <a:r>
              <a:rPr lang="en-US" smtClean="0">
                <a:latin typeface="Arial" charset="0"/>
                <a:cs typeface="Arial" charset="0"/>
              </a:rPr>
              <a:t>Drs. Robert Kaplan and David Norton developed this approach to help select and manage projects that align with business strategy</a:t>
            </a:r>
          </a:p>
          <a:p>
            <a:pPr eaLnBrk="1" hangingPunct="1">
              <a:lnSpc>
                <a:spcPct val="90000"/>
              </a:lnSpc>
            </a:pPr>
            <a:r>
              <a:rPr lang="en-US" smtClean="0">
                <a:latin typeface="Arial" charset="0"/>
                <a:cs typeface="Arial" charset="0"/>
              </a:rPr>
              <a:t>A </a:t>
            </a:r>
            <a:r>
              <a:rPr lang="en-US" b="1" smtClean="0">
                <a:latin typeface="Arial" charset="0"/>
                <a:cs typeface="Arial" charset="0"/>
              </a:rPr>
              <a:t>balanced scorecard</a:t>
            </a:r>
            <a:r>
              <a:rPr lang="en-US" smtClean="0">
                <a:latin typeface="Arial" charset="0"/>
                <a:cs typeface="Arial" charset="0"/>
              </a:rPr>
              <a:t>:</a:t>
            </a:r>
            <a:endParaRPr lang="en-US" b="1" smtClean="0">
              <a:latin typeface="Arial" charset="0"/>
              <a:cs typeface="Arial" charset="0"/>
            </a:endParaRPr>
          </a:p>
          <a:p>
            <a:pPr lvl="1" eaLnBrk="1" hangingPunct="1">
              <a:lnSpc>
                <a:spcPct val="90000"/>
              </a:lnSpc>
            </a:pPr>
            <a:r>
              <a:rPr lang="en-US" smtClean="0">
                <a:latin typeface="Arial" charset="0"/>
                <a:cs typeface="Arial" charset="0"/>
              </a:rPr>
              <a:t>Is a methodology that converts an organization’s value drivers, such as customer service, innovation, operational efficiency, and financial performance, to a series of defined metrics</a:t>
            </a:r>
          </a:p>
          <a:p>
            <a:pPr eaLnBrk="1" hangingPunct="1">
              <a:lnSpc>
                <a:spcPct val="90000"/>
              </a:lnSpc>
            </a:pPr>
            <a:r>
              <a:rPr lang="en-US" smtClean="0">
                <a:latin typeface="Arial" charset="0"/>
                <a:cs typeface="Arial" charset="0"/>
              </a:rPr>
              <a:t>See www.balancedscorecard.org for more information</a:t>
            </a:r>
          </a:p>
        </p:txBody>
      </p:sp>
      <p:sp>
        <p:nvSpPr>
          <p:cNvPr id="3891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FD4AA383-59BE-4013-AD76-0130E4D4630B}" type="slidenum">
              <a:rPr lang="en-US" sz="1200" smtClean="0"/>
              <a:pPr eaLnBrk="1" hangingPunct="1"/>
              <a:t>27</a:t>
            </a:fld>
            <a:endParaRPr lang="en-US" sz="1200" smtClean="0"/>
          </a:p>
        </p:txBody>
      </p:sp>
      <p:sp>
        <p:nvSpPr>
          <p:cNvPr id="33796" name="Rectangle 2"/>
          <p:cNvSpPr>
            <a:spLocks noGrp="1" noChangeArrowheads="1"/>
          </p:cNvSpPr>
          <p:nvPr>
            <p:ph type="title"/>
          </p:nvPr>
        </p:nvSpPr>
        <p:spPr>
          <a:xfrm>
            <a:off x="457200" y="274638"/>
            <a:ext cx="8534400" cy="1143000"/>
          </a:xfrm>
        </p:spPr>
        <p:txBody>
          <a:bodyPr>
            <a:normAutofit fontScale="90000"/>
          </a:bodyPr>
          <a:lstStyle/>
          <a:p>
            <a:pPr eaLnBrk="1" fontAlgn="auto" hangingPunct="1">
              <a:spcAft>
                <a:spcPts val="0"/>
              </a:spcAft>
              <a:defRPr/>
            </a:pPr>
            <a:r>
              <a:rPr lang="en-US" dirty="0" smtClean="0"/>
              <a:t>Implementing a Balanced Scorecard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49FC16F0-51F0-40F1-A62F-D4DF86510F11}" type="slidenum">
              <a:rPr lang="en-US" sz="1200" smtClean="0"/>
              <a:pPr eaLnBrk="1" hangingPunct="1"/>
              <a:t>28</a:t>
            </a:fld>
            <a:endParaRPr lang="en-US" sz="1200" smtClean="0"/>
          </a:p>
        </p:txBody>
      </p:sp>
      <p:sp>
        <p:nvSpPr>
          <p:cNvPr id="34818" name="Title 1"/>
          <p:cNvSpPr>
            <a:spLocks noGrp="1"/>
          </p:cNvSpPr>
          <p:nvPr>
            <p:ph type="title"/>
          </p:nvPr>
        </p:nvSpPr>
        <p:spPr/>
        <p:txBody>
          <a:bodyPr>
            <a:normAutofit fontScale="90000"/>
          </a:bodyPr>
          <a:lstStyle/>
          <a:p>
            <a:pPr eaLnBrk="1" fontAlgn="auto" hangingPunct="1">
              <a:spcAft>
                <a:spcPts val="0"/>
              </a:spcAft>
              <a:defRPr/>
            </a:pPr>
            <a:r>
              <a:rPr lang="en-US" dirty="0" smtClean="0"/>
              <a:t>Figure 4-8. Balanced Scorecard Example</a:t>
            </a:r>
          </a:p>
        </p:txBody>
      </p:sp>
      <p:pic>
        <p:nvPicPr>
          <p:cNvPr id="39941" name="Picture 5" descr="86921_04_F08.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76400" y="1371600"/>
            <a:ext cx="6394450" cy="4976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idx="1"/>
          </p:nvPr>
        </p:nvSpPr>
        <p:spPr>
          <a:xfrm>
            <a:off x="533400" y="1143000"/>
            <a:ext cx="8153400" cy="5181600"/>
          </a:xfrm>
        </p:spPr>
        <p:txBody>
          <a:bodyPr/>
          <a:lstStyle/>
          <a:p>
            <a:pPr eaLnBrk="1" hangingPunct="1">
              <a:lnSpc>
                <a:spcPct val="90000"/>
              </a:lnSpc>
            </a:pPr>
            <a:r>
              <a:rPr lang="en-US" smtClean="0">
                <a:latin typeface="Arial" charset="0"/>
                <a:cs typeface="Arial" charset="0"/>
              </a:rPr>
              <a:t>After deciding what project to work on, it is important to let the rest of the organization know</a:t>
            </a:r>
          </a:p>
          <a:p>
            <a:pPr eaLnBrk="1" hangingPunct="1">
              <a:lnSpc>
                <a:spcPct val="90000"/>
              </a:lnSpc>
            </a:pPr>
            <a:r>
              <a:rPr lang="en-US" smtClean="0">
                <a:latin typeface="Arial" charset="0"/>
                <a:cs typeface="Arial" charset="0"/>
              </a:rPr>
              <a:t>A </a:t>
            </a:r>
            <a:r>
              <a:rPr lang="en-US" b="1" smtClean="0">
                <a:latin typeface="Arial" charset="0"/>
                <a:cs typeface="Arial" charset="0"/>
              </a:rPr>
              <a:t>project charter</a:t>
            </a:r>
            <a:r>
              <a:rPr lang="en-US" smtClean="0">
                <a:latin typeface="Arial" charset="0"/>
                <a:cs typeface="Arial" charset="0"/>
              </a:rPr>
              <a:t> is a document that formally recognizes the existence of a project and provides direction on the project’s objectives and management</a:t>
            </a:r>
          </a:p>
          <a:p>
            <a:pPr eaLnBrk="1" hangingPunct="1">
              <a:lnSpc>
                <a:spcPct val="90000"/>
              </a:lnSpc>
            </a:pPr>
            <a:r>
              <a:rPr lang="en-US" smtClean="0">
                <a:latin typeface="Arial" charset="0"/>
                <a:cs typeface="Arial" charset="0"/>
              </a:rPr>
              <a:t>Key project stakeholders should sign a project charter to acknowledge agreement on the need and intent of the project; a signed charter is a key output of project integration management</a:t>
            </a:r>
          </a:p>
        </p:txBody>
      </p:sp>
      <p:sp>
        <p:nvSpPr>
          <p:cNvPr id="40964"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69770D3A-175E-41C8-8571-6C821A1930B0}" type="slidenum">
              <a:rPr lang="en-US" sz="1200" smtClean="0"/>
              <a:pPr eaLnBrk="1" hangingPunct="1"/>
              <a:t>29</a:t>
            </a:fld>
            <a:endParaRPr lang="en-US" sz="1200" smtClean="0"/>
          </a:p>
        </p:txBody>
      </p:sp>
      <p:sp>
        <p:nvSpPr>
          <p:cNvPr id="35844" name="Rectangle 2"/>
          <p:cNvSpPr>
            <a:spLocks noGrp="1" noChangeArrowheads="1"/>
          </p:cNvSpPr>
          <p:nvPr>
            <p:ph type="title"/>
          </p:nvPr>
        </p:nvSpPr>
        <p:spPr>
          <a:xfrm>
            <a:off x="304800" y="381000"/>
            <a:ext cx="9144000" cy="673100"/>
          </a:xfrm>
        </p:spPr>
        <p:txBody>
          <a:bodyPr>
            <a:normAutofit fontScale="90000"/>
          </a:bodyPr>
          <a:lstStyle/>
          <a:p>
            <a:pPr eaLnBrk="1" fontAlgn="auto" hangingPunct="1">
              <a:spcAft>
                <a:spcPts val="0"/>
              </a:spcAft>
              <a:defRPr/>
            </a:pPr>
            <a:r>
              <a:rPr lang="en-US" sz="4800" dirty="0" smtClean="0"/>
              <a:t>Project Charters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p:txBody>
          <a:bodyPr/>
          <a:lstStyle/>
          <a:p>
            <a:pPr marL="609600" indent="-609600" eaLnBrk="1" hangingPunct="1"/>
            <a:r>
              <a:rPr lang="en-US" smtClean="0">
                <a:latin typeface="Arial" charset="0"/>
                <a:cs typeface="Arial" charset="0"/>
              </a:rPr>
              <a:t>Describe project management plan development, understand the content of these plans, and review approaches for creating them</a:t>
            </a:r>
          </a:p>
          <a:p>
            <a:pPr marL="609600" indent="-609600" eaLnBrk="1" hangingPunct="1"/>
            <a:r>
              <a:rPr lang="en-US" smtClean="0">
                <a:latin typeface="Arial" charset="0"/>
                <a:cs typeface="Arial" charset="0"/>
              </a:rPr>
              <a:t>Explain project execution, its relationship to project planning, the factors related to successful results, and tools and techniques to assist in project execution</a:t>
            </a:r>
          </a:p>
          <a:p>
            <a:pPr marL="609600" indent="-609600" eaLnBrk="1" hangingPunct="1"/>
            <a:r>
              <a:rPr lang="en-US" smtClean="0">
                <a:latin typeface="Arial" charset="0"/>
                <a:cs typeface="Arial" charset="0"/>
              </a:rPr>
              <a:t>Describe the process of monitoring and controlling project work</a:t>
            </a:r>
          </a:p>
        </p:txBody>
      </p:sp>
      <p:sp>
        <p:nvSpPr>
          <p:cNvPr id="1434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84B0D013-F865-4100-A19A-DF971230F4C8}" type="slidenum">
              <a:rPr lang="en-US" sz="1200" smtClean="0"/>
              <a:pPr eaLnBrk="1" hangingPunct="1"/>
              <a:t>3</a:t>
            </a:fld>
            <a:endParaRPr lang="en-US" sz="1200" smtClean="0"/>
          </a:p>
        </p:txBody>
      </p:sp>
      <p:sp>
        <p:nvSpPr>
          <p:cNvPr id="10244" name="Rectangle 2"/>
          <p:cNvSpPr>
            <a:spLocks noGrp="1" noChangeArrowheads="1"/>
          </p:cNvSpPr>
          <p:nvPr>
            <p:ph type="title"/>
          </p:nvPr>
        </p:nvSpPr>
        <p:spPr/>
        <p:txBody>
          <a:bodyPr/>
          <a:lstStyle/>
          <a:p>
            <a:pPr eaLnBrk="1" fontAlgn="auto" hangingPunct="1">
              <a:spcAft>
                <a:spcPts val="0"/>
              </a:spcAft>
              <a:defRPr/>
            </a:pPr>
            <a:r>
              <a:rPr lang="en-US" dirty="0" smtClean="0"/>
              <a:t>Learning Objectives (continued)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3"/>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0FF2CB25-7429-44E7-B832-D61A40DF487D}" type="slidenum">
              <a:rPr lang="en-US" sz="1200" smtClean="0"/>
              <a:pPr eaLnBrk="1" hangingPunct="1"/>
              <a:t>30</a:t>
            </a:fld>
            <a:endParaRPr lang="en-US" sz="1200" smtClean="0"/>
          </a:p>
        </p:txBody>
      </p:sp>
      <p:sp>
        <p:nvSpPr>
          <p:cNvPr id="5" name="Title 4"/>
          <p:cNvSpPr>
            <a:spLocks noGrp="1"/>
          </p:cNvSpPr>
          <p:nvPr>
            <p:ph type="title"/>
          </p:nvPr>
        </p:nvSpPr>
        <p:spPr>
          <a:xfrm>
            <a:off x="152400" y="274638"/>
            <a:ext cx="8763000" cy="1143000"/>
          </a:xfrm>
        </p:spPr>
        <p:txBody>
          <a:bodyPr>
            <a:normAutofit fontScale="90000"/>
          </a:bodyPr>
          <a:lstStyle/>
          <a:p>
            <a:pPr eaLnBrk="1" fontAlgn="auto" hangingPunct="1">
              <a:spcAft>
                <a:spcPts val="0"/>
              </a:spcAft>
              <a:defRPr/>
            </a:pPr>
            <a:r>
              <a:rPr lang="en-US" sz="3600" dirty="0" smtClean="0"/>
              <a:t>Table 4-1. Project Charter for the DNA-Sequencing Instrument Completion Project</a:t>
            </a:r>
            <a:r>
              <a:rPr lang="en-US" dirty="0" smtClean="0"/>
              <a:t/>
            </a:r>
            <a:br>
              <a:rPr lang="en-US" dirty="0" smtClean="0"/>
            </a:br>
            <a:endParaRPr lang="en-US" dirty="0"/>
          </a:p>
        </p:txBody>
      </p:sp>
      <p:pic>
        <p:nvPicPr>
          <p:cNvPr id="41989"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3400" y="1143000"/>
            <a:ext cx="76200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0"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7200" y="3733800"/>
            <a:ext cx="7696200" cy="218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3"/>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736F3A99-F058-42C7-814E-DC9C3EE3E954}" type="slidenum">
              <a:rPr lang="en-US" sz="1200" smtClean="0"/>
              <a:pPr eaLnBrk="1" hangingPunct="1"/>
              <a:t>31</a:t>
            </a:fld>
            <a:endParaRPr lang="en-US" sz="1200" smtClean="0"/>
          </a:p>
        </p:txBody>
      </p:sp>
      <p:sp>
        <p:nvSpPr>
          <p:cNvPr id="5" name="Title 4"/>
          <p:cNvSpPr>
            <a:spLocks noGrp="1"/>
          </p:cNvSpPr>
          <p:nvPr>
            <p:ph type="title"/>
          </p:nvPr>
        </p:nvSpPr>
        <p:spPr>
          <a:xfrm>
            <a:off x="457200" y="0"/>
            <a:ext cx="8229600" cy="563562"/>
          </a:xfrm>
        </p:spPr>
        <p:txBody>
          <a:bodyPr>
            <a:normAutofit fontScale="90000"/>
          </a:bodyPr>
          <a:lstStyle/>
          <a:p>
            <a:pPr eaLnBrk="1" fontAlgn="auto" hangingPunct="1">
              <a:spcAft>
                <a:spcPts val="0"/>
              </a:spcAft>
              <a:defRPr/>
            </a:pPr>
            <a:r>
              <a:rPr lang="en-US" sz="4400" dirty="0" smtClean="0"/>
              <a:t>Table 4-1. Charter (continued)</a:t>
            </a:r>
            <a:endParaRPr lang="en-US" dirty="0"/>
          </a:p>
        </p:txBody>
      </p:sp>
      <p:pic>
        <p:nvPicPr>
          <p:cNvPr id="4301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38400" y="609600"/>
            <a:ext cx="5486400" cy="608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idx="1"/>
          </p:nvPr>
        </p:nvSpPr>
        <p:spPr>
          <a:xfrm>
            <a:off x="381000" y="1371600"/>
            <a:ext cx="8186738" cy="4791075"/>
          </a:xfrm>
        </p:spPr>
        <p:txBody>
          <a:bodyPr/>
          <a:lstStyle/>
          <a:p>
            <a:pPr eaLnBrk="1" hangingPunct="1"/>
            <a:r>
              <a:rPr lang="en-US" dirty="0" smtClean="0">
                <a:latin typeface="Arial" charset="0"/>
                <a:cs typeface="Arial" charset="0"/>
              </a:rPr>
              <a:t>A </a:t>
            </a:r>
            <a:r>
              <a:rPr lang="en-US" b="1" dirty="0" smtClean="0">
                <a:latin typeface="Arial" charset="0"/>
                <a:cs typeface="Arial" charset="0"/>
              </a:rPr>
              <a:t>project management plan</a:t>
            </a:r>
            <a:r>
              <a:rPr lang="en-US" dirty="0" smtClean="0">
                <a:latin typeface="Arial" charset="0"/>
                <a:cs typeface="Arial" charset="0"/>
              </a:rPr>
              <a:t> is a document used to coordinate all project planning documents and help guide a project’s execution and control</a:t>
            </a:r>
          </a:p>
          <a:p>
            <a:pPr eaLnBrk="1" hangingPunct="1"/>
            <a:r>
              <a:rPr lang="en-US" dirty="0" smtClean="0">
                <a:latin typeface="Arial" charset="0"/>
                <a:cs typeface="Arial" charset="0"/>
              </a:rPr>
              <a:t>Plans created in the other knowledge areas are subsidiary parts of the overall project management </a:t>
            </a:r>
            <a:r>
              <a:rPr lang="en-US" dirty="0" smtClean="0">
                <a:latin typeface="Arial" charset="0"/>
                <a:cs typeface="Arial" charset="0"/>
              </a:rPr>
              <a:t>plan</a:t>
            </a:r>
          </a:p>
          <a:p>
            <a:pPr eaLnBrk="1" hangingPunct="1"/>
            <a:r>
              <a:rPr lang="en-US" dirty="0" smtClean="0">
                <a:latin typeface="Arial" charset="0"/>
                <a:cs typeface="Arial" charset="0"/>
              </a:rPr>
              <a:t>Main input: project charter, output from planning process, enterprise environment factors and organizational process assets</a:t>
            </a:r>
          </a:p>
          <a:p>
            <a:pPr eaLnBrk="1" hangingPunct="1"/>
            <a:r>
              <a:rPr lang="en-US" dirty="0" smtClean="0">
                <a:latin typeface="Arial" charset="0"/>
                <a:cs typeface="Arial" charset="0"/>
              </a:rPr>
              <a:t>Main tools: expert judgment </a:t>
            </a:r>
          </a:p>
        </p:txBody>
      </p:sp>
      <p:sp>
        <p:nvSpPr>
          <p:cNvPr id="4403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858CC42A-1C37-489D-9970-7A9628C795D7}" type="slidenum">
              <a:rPr lang="en-US" sz="1200" smtClean="0"/>
              <a:pPr eaLnBrk="1" hangingPunct="1"/>
              <a:t>32</a:t>
            </a:fld>
            <a:endParaRPr lang="en-US" sz="1200" smtClean="0"/>
          </a:p>
        </p:txBody>
      </p:sp>
      <p:sp>
        <p:nvSpPr>
          <p:cNvPr id="38916" name="Rectangle 2"/>
          <p:cNvSpPr>
            <a:spLocks noGrp="1" noChangeArrowheads="1"/>
          </p:cNvSpPr>
          <p:nvPr>
            <p:ph type="title"/>
          </p:nvPr>
        </p:nvSpPr>
        <p:spPr/>
        <p:txBody>
          <a:bodyPr/>
          <a:lstStyle/>
          <a:p>
            <a:pPr eaLnBrk="1" fontAlgn="auto" hangingPunct="1">
              <a:spcAft>
                <a:spcPts val="0"/>
              </a:spcAft>
              <a:defRPr/>
            </a:pPr>
            <a:r>
              <a:rPr lang="en-US" dirty="0" smtClean="0"/>
              <a:t>Project Management Plans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533400" y="1524000"/>
            <a:ext cx="8186738" cy="4791075"/>
          </a:xfrm>
        </p:spPr>
        <p:txBody>
          <a:bodyPr/>
          <a:lstStyle/>
          <a:p>
            <a:pPr eaLnBrk="1" hangingPunct="1"/>
            <a:r>
              <a:rPr lang="en-US" smtClean="0">
                <a:latin typeface="Arial" charset="0"/>
                <a:cs typeface="Arial" charset="0"/>
              </a:rPr>
              <a:t>Introduction or overview of the project</a:t>
            </a:r>
          </a:p>
          <a:p>
            <a:pPr eaLnBrk="1" hangingPunct="1"/>
            <a:r>
              <a:rPr lang="en-US" smtClean="0">
                <a:latin typeface="Arial" charset="0"/>
                <a:cs typeface="Arial" charset="0"/>
              </a:rPr>
              <a:t>Description of how the project is organized</a:t>
            </a:r>
          </a:p>
          <a:p>
            <a:pPr eaLnBrk="1" hangingPunct="1"/>
            <a:r>
              <a:rPr lang="en-US" smtClean="0">
                <a:latin typeface="Arial" charset="0"/>
                <a:cs typeface="Arial" charset="0"/>
              </a:rPr>
              <a:t>Management and technical processes used on the project</a:t>
            </a:r>
          </a:p>
          <a:p>
            <a:pPr eaLnBrk="1" hangingPunct="1"/>
            <a:r>
              <a:rPr lang="en-US" smtClean="0">
                <a:latin typeface="Arial" charset="0"/>
                <a:cs typeface="Arial" charset="0"/>
              </a:rPr>
              <a:t>Work to be done, schedule, and budget information</a:t>
            </a:r>
          </a:p>
        </p:txBody>
      </p:sp>
      <p:sp>
        <p:nvSpPr>
          <p:cNvPr id="4506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80F5DBCA-34DD-4FD9-B9C7-972EE7708D75}" type="slidenum">
              <a:rPr lang="en-US" sz="1200" smtClean="0"/>
              <a:pPr eaLnBrk="1" hangingPunct="1"/>
              <a:t>33</a:t>
            </a:fld>
            <a:endParaRPr lang="en-US" sz="1200" smtClean="0"/>
          </a:p>
        </p:txBody>
      </p:sp>
      <p:sp>
        <p:nvSpPr>
          <p:cNvPr id="39940" name="Rectangle 2"/>
          <p:cNvSpPr>
            <a:spLocks noGrp="1" noChangeArrowheads="1"/>
          </p:cNvSpPr>
          <p:nvPr>
            <p:ph type="title"/>
          </p:nvPr>
        </p:nvSpPr>
        <p:spPr>
          <a:xfrm>
            <a:off x="381000" y="152400"/>
            <a:ext cx="8763000" cy="1143000"/>
          </a:xfrm>
        </p:spPr>
        <p:txBody>
          <a:bodyPr>
            <a:normAutofit fontScale="90000"/>
          </a:bodyPr>
          <a:lstStyle/>
          <a:p>
            <a:pPr eaLnBrk="1" fontAlgn="auto" hangingPunct="1">
              <a:spcAft>
                <a:spcPts val="0"/>
              </a:spcAft>
              <a:defRPr/>
            </a:pPr>
            <a:r>
              <a:rPr lang="en-US" dirty="0" smtClean="0"/>
              <a:t>Common Elements of a Project Management Plan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Introduction / overview of the project:</a:t>
            </a:r>
          </a:p>
          <a:p>
            <a:r>
              <a:rPr lang="en-US" dirty="0" smtClean="0"/>
              <a:t>Project name</a:t>
            </a:r>
          </a:p>
          <a:p>
            <a:r>
              <a:rPr lang="en-US" dirty="0" smtClean="0"/>
              <a:t>Brief description of the project and the need it addresses</a:t>
            </a:r>
          </a:p>
          <a:p>
            <a:r>
              <a:rPr lang="en-US" dirty="0" smtClean="0"/>
              <a:t>Sponsor’s name</a:t>
            </a:r>
          </a:p>
          <a:p>
            <a:r>
              <a:rPr lang="en-US" dirty="0" smtClean="0"/>
              <a:t>Names of the PM and key team members</a:t>
            </a:r>
          </a:p>
          <a:p>
            <a:r>
              <a:rPr lang="en-US" dirty="0" smtClean="0"/>
              <a:t>Deliverables of the project</a:t>
            </a:r>
          </a:p>
          <a:p>
            <a:r>
              <a:rPr lang="en-US" dirty="0" smtClean="0"/>
              <a:t>List of important reference materials</a:t>
            </a:r>
          </a:p>
          <a:p>
            <a:r>
              <a:rPr lang="en-US" dirty="0" smtClean="0"/>
              <a:t>List of definitions and acronyms (if appropriate)</a:t>
            </a:r>
            <a:endParaRPr lang="ms-MY" dirty="0"/>
          </a:p>
        </p:txBody>
      </p:sp>
      <p:sp>
        <p:nvSpPr>
          <p:cNvPr id="3" name="Title 2"/>
          <p:cNvSpPr>
            <a:spLocks noGrp="1"/>
          </p:cNvSpPr>
          <p:nvPr>
            <p:ph type="title"/>
          </p:nvPr>
        </p:nvSpPr>
        <p:spPr/>
        <p:txBody>
          <a:bodyPr/>
          <a:lstStyle/>
          <a:p>
            <a:r>
              <a:rPr lang="en-US" dirty="0" smtClean="0"/>
              <a:t>C</a:t>
            </a:r>
            <a:r>
              <a:rPr lang="en-US" dirty="0" smtClean="0"/>
              <a:t>ontents</a:t>
            </a:r>
            <a:endParaRPr lang="ms-MY" dirty="0"/>
          </a:p>
        </p:txBody>
      </p:sp>
      <p:sp>
        <p:nvSpPr>
          <p:cNvPr id="4" name="Slide Number Placeholder 3"/>
          <p:cNvSpPr>
            <a:spLocks noGrp="1"/>
          </p:cNvSpPr>
          <p:nvPr>
            <p:ph type="sldNum" sz="quarter" idx="11"/>
          </p:nvPr>
        </p:nvSpPr>
        <p:spPr/>
        <p:txBody>
          <a:bodyPr/>
          <a:lstStyle/>
          <a:p>
            <a:pPr>
              <a:defRPr/>
            </a:pPr>
            <a:fld id="{E2C9366B-F1AF-45CB-92AB-6075DCD936EC}" type="slidenum">
              <a:rPr lang="en-US" smtClean="0"/>
              <a:pPr>
                <a:defRPr/>
              </a:pPr>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Description of how the project is organized:</a:t>
            </a:r>
          </a:p>
          <a:p>
            <a:r>
              <a:rPr lang="en-US" dirty="0" smtClean="0"/>
              <a:t>O</a:t>
            </a:r>
            <a:r>
              <a:rPr lang="en-US" dirty="0" smtClean="0"/>
              <a:t>rganizational chart</a:t>
            </a:r>
          </a:p>
          <a:p>
            <a:r>
              <a:rPr lang="en-US" dirty="0" smtClean="0"/>
              <a:t>Project responsibilities</a:t>
            </a:r>
          </a:p>
          <a:p>
            <a:r>
              <a:rPr lang="en-US" dirty="0" smtClean="0"/>
              <a:t>Other organizational or process-related information</a:t>
            </a:r>
          </a:p>
          <a:p>
            <a:endParaRPr lang="en-US" dirty="0" smtClean="0"/>
          </a:p>
          <a:p>
            <a:endParaRPr lang="ms-MY" dirty="0"/>
          </a:p>
        </p:txBody>
      </p:sp>
      <p:sp>
        <p:nvSpPr>
          <p:cNvPr id="3" name="Title 2"/>
          <p:cNvSpPr>
            <a:spLocks noGrp="1"/>
          </p:cNvSpPr>
          <p:nvPr>
            <p:ph type="title"/>
          </p:nvPr>
        </p:nvSpPr>
        <p:spPr/>
        <p:txBody>
          <a:bodyPr/>
          <a:lstStyle/>
          <a:p>
            <a:endParaRPr lang="ms-MY" dirty="0"/>
          </a:p>
        </p:txBody>
      </p:sp>
      <p:sp>
        <p:nvSpPr>
          <p:cNvPr id="4" name="Slide Number Placeholder 3"/>
          <p:cNvSpPr>
            <a:spLocks noGrp="1"/>
          </p:cNvSpPr>
          <p:nvPr>
            <p:ph type="sldNum" sz="quarter" idx="11"/>
          </p:nvPr>
        </p:nvSpPr>
        <p:spPr/>
        <p:txBody>
          <a:bodyPr/>
          <a:lstStyle/>
          <a:p>
            <a:pPr>
              <a:defRPr/>
            </a:pPr>
            <a:fld id="{E2C9366B-F1AF-45CB-92AB-6075DCD936EC}" type="slidenum">
              <a:rPr lang="en-US" smtClean="0"/>
              <a:pPr>
                <a:defRPr/>
              </a:pPr>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Describe the management and technical approaches:</a:t>
            </a:r>
          </a:p>
          <a:p>
            <a:r>
              <a:rPr lang="en-US" dirty="0" smtClean="0"/>
              <a:t>Management objectives</a:t>
            </a:r>
          </a:p>
          <a:p>
            <a:r>
              <a:rPr lang="en-US" dirty="0" smtClean="0"/>
              <a:t>Project controls</a:t>
            </a:r>
          </a:p>
          <a:p>
            <a:r>
              <a:rPr lang="en-US" dirty="0" smtClean="0"/>
              <a:t>Risk management</a:t>
            </a:r>
          </a:p>
          <a:p>
            <a:r>
              <a:rPr lang="en-US" dirty="0" smtClean="0"/>
              <a:t>Project staffing</a:t>
            </a:r>
          </a:p>
          <a:p>
            <a:r>
              <a:rPr lang="en-US" dirty="0" smtClean="0"/>
              <a:t>Technical processes</a:t>
            </a:r>
            <a:endParaRPr lang="ms-MY" dirty="0"/>
          </a:p>
        </p:txBody>
      </p:sp>
      <p:sp>
        <p:nvSpPr>
          <p:cNvPr id="3" name="Title 2"/>
          <p:cNvSpPr>
            <a:spLocks noGrp="1"/>
          </p:cNvSpPr>
          <p:nvPr>
            <p:ph type="title"/>
          </p:nvPr>
        </p:nvSpPr>
        <p:spPr/>
        <p:txBody>
          <a:bodyPr/>
          <a:lstStyle/>
          <a:p>
            <a:endParaRPr lang="ms-MY"/>
          </a:p>
        </p:txBody>
      </p:sp>
      <p:sp>
        <p:nvSpPr>
          <p:cNvPr id="4" name="Slide Number Placeholder 3"/>
          <p:cNvSpPr>
            <a:spLocks noGrp="1"/>
          </p:cNvSpPr>
          <p:nvPr>
            <p:ph type="sldNum" sz="quarter" idx="11"/>
          </p:nvPr>
        </p:nvSpPr>
        <p:spPr/>
        <p:txBody>
          <a:bodyPr/>
          <a:lstStyle/>
          <a:p>
            <a:pPr>
              <a:defRPr/>
            </a:pPr>
            <a:fld id="{E2C9366B-F1AF-45CB-92AB-6075DCD936EC}" type="slidenum">
              <a:rPr lang="en-US" smtClean="0"/>
              <a:pPr>
                <a:defRPr/>
              </a:pPr>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Describe the work to perform and reference the scope management plan:</a:t>
            </a:r>
          </a:p>
          <a:p>
            <a:r>
              <a:rPr lang="en-US" dirty="0" smtClean="0"/>
              <a:t>Major work package</a:t>
            </a:r>
          </a:p>
          <a:p>
            <a:r>
              <a:rPr lang="en-US" dirty="0" smtClean="0"/>
              <a:t>Key deliverables</a:t>
            </a:r>
          </a:p>
          <a:p>
            <a:r>
              <a:rPr lang="en-US" dirty="0" smtClean="0"/>
              <a:t>Other work-related information</a:t>
            </a:r>
            <a:endParaRPr lang="ms-MY" dirty="0"/>
          </a:p>
        </p:txBody>
      </p:sp>
      <p:sp>
        <p:nvSpPr>
          <p:cNvPr id="3" name="Title 2"/>
          <p:cNvSpPr>
            <a:spLocks noGrp="1"/>
          </p:cNvSpPr>
          <p:nvPr>
            <p:ph type="title"/>
          </p:nvPr>
        </p:nvSpPr>
        <p:spPr/>
        <p:txBody>
          <a:bodyPr/>
          <a:lstStyle/>
          <a:p>
            <a:endParaRPr lang="ms-MY"/>
          </a:p>
        </p:txBody>
      </p:sp>
      <p:sp>
        <p:nvSpPr>
          <p:cNvPr id="4" name="Slide Number Placeholder 3"/>
          <p:cNvSpPr>
            <a:spLocks noGrp="1"/>
          </p:cNvSpPr>
          <p:nvPr>
            <p:ph type="sldNum" sz="quarter" idx="11"/>
          </p:nvPr>
        </p:nvSpPr>
        <p:spPr/>
        <p:txBody>
          <a:bodyPr/>
          <a:lstStyle/>
          <a:p>
            <a:pPr>
              <a:defRPr/>
            </a:pPr>
            <a:fld id="{E2C9366B-F1AF-45CB-92AB-6075DCD936EC}" type="slidenum">
              <a:rPr lang="en-US" smtClean="0"/>
              <a:pPr>
                <a:defRPr/>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Project schedule:</a:t>
            </a:r>
          </a:p>
          <a:p>
            <a:r>
              <a:rPr lang="en-US" dirty="0" smtClean="0"/>
              <a:t>Summary schedule</a:t>
            </a:r>
          </a:p>
          <a:p>
            <a:r>
              <a:rPr lang="en-US" dirty="0" smtClean="0"/>
              <a:t>Detailed schedule</a:t>
            </a:r>
          </a:p>
          <a:p>
            <a:r>
              <a:rPr lang="en-US" dirty="0" smtClean="0"/>
              <a:t>Other schedule-related information</a:t>
            </a:r>
          </a:p>
          <a:p>
            <a:pPr>
              <a:buNone/>
            </a:pPr>
            <a:r>
              <a:rPr lang="en-US" dirty="0" smtClean="0"/>
              <a:t>Budget:</a:t>
            </a:r>
          </a:p>
          <a:p>
            <a:r>
              <a:rPr lang="en-US" dirty="0" smtClean="0"/>
              <a:t>Summary budget</a:t>
            </a:r>
          </a:p>
          <a:p>
            <a:r>
              <a:rPr lang="en-US" dirty="0" smtClean="0"/>
              <a:t>Detailed budget</a:t>
            </a:r>
          </a:p>
          <a:p>
            <a:r>
              <a:rPr lang="en-US" dirty="0" smtClean="0"/>
              <a:t>Other budget-related information</a:t>
            </a:r>
            <a:endParaRPr lang="ms-MY" dirty="0"/>
          </a:p>
        </p:txBody>
      </p:sp>
      <p:sp>
        <p:nvSpPr>
          <p:cNvPr id="3" name="Title 2"/>
          <p:cNvSpPr>
            <a:spLocks noGrp="1"/>
          </p:cNvSpPr>
          <p:nvPr>
            <p:ph type="title"/>
          </p:nvPr>
        </p:nvSpPr>
        <p:spPr/>
        <p:txBody>
          <a:bodyPr/>
          <a:lstStyle/>
          <a:p>
            <a:endParaRPr lang="ms-MY"/>
          </a:p>
        </p:txBody>
      </p:sp>
      <p:sp>
        <p:nvSpPr>
          <p:cNvPr id="4" name="Slide Number Placeholder 3"/>
          <p:cNvSpPr>
            <a:spLocks noGrp="1"/>
          </p:cNvSpPr>
          <p:nvPr>
            <p:ph type="sldNum" sz="quarter" idx="11"/>
          </p:nvPr>
        </p:nvSpPr>
        <p:spPr/>
        <p:txBody>
          <a:bodyPr/>
          <a:lstStyle/>
          <a:p>
            <a:pPr>
              <a:defRPr/>
            </a:pPr>
            <a:fld id="{E2C9366B-F1AF-45CB-92AB-6075DCD936EC}" type="slidenum">
              <a:rPr lang="en-US" smtClean="0"/>
              <a:pPr>
                <a:defRPr/>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5"/>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CE14B1D9-9BDA-46B4-8399-CA32449F51D5}" type="slidenum">
              <a:rPr lang="en-US" sz="1200" smtClean="0"/>
              <a:pPr eaLnBrk="1" hangingPunct="1"/>
              <a:t>39</a:t>
            </a:fld>
            <a:endParaRPr lang="en-US" sz="1200" smtClean="0"/>
          </a:p>
        </p:txBody>
      </p:sp>
      <p:sp>
        <p:nvSpPr>
          <p:cNvPr id="40962" name="Rectangle 5"/>
          <p:cNvSpPr>
            <a:spLocks noGrp="1" noChangeArrowheads="1"/>
          </p:cNvSpPr>
          <p:nvPr>
            <p:ph type="title"/>
          </p:nvPr>
        </p:nvSpPr>
        <p:spPr>
          <a:xfrm>
            <a:off x="457200" y="76200"/>
            <a:ext cx="8229600" cy="1143000"/>
          </a:xfrm>
        </p:spPr>
        <p:txBody>
          <a:bodyPr/>
          <a:lstStyle/>
          <a:p>
            <a:pPr eaLnBrk="1" fontAlgn="auto" hangingPunct="1">
              <a:spcAft>
                <a:spcPts val="0"/>
              </a:spcAft>
              <a:defRPr/>
            </a:pPr>
            <a:r>
              <a:rPr lang="en-US" sz="2800" dirty="0" smtClean="0"/>
              <a:t>Table 4-2. Sample Contents for a Software Project Management Plan (SPMP)</a:t>
            </a:r>
          </a:p>
        </p:txBody>
      </p:sp>
      <p:pic>
        <p:nvPicPr>
          <p:cNvPr id="46085" name="Picture 7" descr="Tbl04-01.bmp"/>
          <p:cNvPicPr>
            <a:picLocks noChangeAspect="1"/>
          </p:cNvPicPr>
          <p:nvPr/>
        </p:nvPicPr>
        <p:blipFill>
          <a:blip r:embed="rId2" cstate="print">
            <a:extLst>
              <a:ext uri="{28A0092B-C50C-407E-A947-70E740481C1C}">
                <a14:useLocalDpi xmlns="" xmlns:a14="http://schemas.microsoft.com/office/drawing/2010/main" val="0"/>
              </a:ext>
            </a:extLst>
          </a:blip>
          <a:srcRect t="5533"/>
          <a:stretch>
            <a:fillRect/>
          </a:stretch>
        </p:blipFill>
        <p:spPr bwMode="auto">
          <a:xfrm>
            <a:off x="533400" y="1219200"/>
            <a:ext cx="7854950" cy="464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p:txBody>
          <a:bodyPr/>
          <a:lstStyle/>
          <a:p>
            <a:pPr marL="609600" indent="-609600" eaLnBrk="1" hangingPunct="1"/>
            <a:r>
              <a:rPr lang="en-US" smtClean="0">
                <a:latin typeface="Arial" charset="0"/>
                <a:cs typeface="Arial" charset="0"/>
              </a:rPr>
              <a:t>Understand the integrated change control process, planning for and managing changes on information technology projects, and developing and using a change control system</a:t>
            </a:r>
          </a:p>
          <a:p>
            <a:pPr marL="609600" indent="-609600" eaLnBrk="1" hangingPunct="1"/>
            <a:r>
              <a:rPr lang="en-US" smtClean="0">
                <a:latin typeface="Arial" charset="0"/>
                <a:cs typeface="Arial" charset="0"/>
              </a:rPr>
              <a:t>Explain the importance of developing and following good procedures for closing projects</a:t>
            </a:r>
          </a:p>
          <a:p>
            <a:pPr marL="609600" indent="-609600" eaLnBrk="1" hangingPunct="1"/>
            <a:r>
              <a:rPr lang="en-US" smtClean="0">
                <a:latin typeface="Arial" charset="0"/>
                <a:cs typeface="Arial" charset="0"/>
              </a:rPr>
              <a:t>Describe how software can assist in project integration management</a:t>
            </a:r>
          </a:p>
        </p:txBody>
      </p:sp>
      <p:sp>
        <p:nvSpPr>
          <p:cNvPr id="15364"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74A29E69-FA1B-420D-A64D-855FB8CD5AFD}" type="slidenum">
              <a:rPr lang="en-US" sz="1200" smtClean="0"/>
              <a:pPr eaLnBrk="1" hangingPunct="1"/>
              <a:t>4</a:t>
            </a:fld>
            <a:endParaRPr lang="en-US" sz="1200" smtClean="0"/>
          </a:p>
        </p:txBody>
      </p:sp>
      <p:sp>
        <p:nvSpPr>
          <p:cNvPr id="11268" name="Rectangle 2"/>
          <p:cNvSpPr>
            <a:spLocks noGrp="1" noChangeArrowheads="1"/>
          </p:cNvSpPr>
          <p:nvPr>
            <p:ph type="title"/>
          </p:nvPr>
        </p:nvSpPr>
        <p:spPr/>
        <p:txBody>
          <a:bodyPr/>
          <a:lstStyle/>
          <a:p>
            <a:pPr eaLnBrk="1" fontAlgn="auto" hangingPunct="1">
              <a:spcAft>
                <a:spcPts val="0"/>
              </a:spcAft>
              <a:defRPr/>
            </a:pPr>
            <a:r>
              <a:rPr lang="en-US" dirty="0" smtClean="0"/>
              <a:t>Learning Objectives (continued)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idx="1"/>
          </p:nvPr>
        </p:nvSpPr>
        <p:spPr>
          <a:xfrm>
            <a:off x="0" y="990600"/>
            <a:ext cx="8839200" cy="4572000"/>
          </a:xfrm>
        </p:spPr>
        <p:txBody>
          <a:bodyPr/>
          <a:lstStyle/>
          <a:p>
            <a:pPr eaLnBrk="1" hangingPunct="1">
              <a:lnSpc>
                <a:spcPct val="90000"/>
              </a:lnSpc>
              <a:buFontTx/>
              <a:buNone/>
            </a:pPr>
            <a:r>
              <a:rPr lang="en-US" sz="2400" smtClean="0">
                <a:latin typeface="Arial" charset="0"/>
                <a:cs typeface="Times New Roman" pitchFamily="18" charset="0"/>
              </a:rPr>
              <a:t>   "The winners clearly spell out what needs to be done in a project, by whom, when, and how. For this they use an integrated toolbox, including PM tools, methods, and techniques…If a scheduling template is developed and used over and over, it becomes a repeatable action that leads to higher productivity and lower uncertainty. Sure, using scheduling templates is neither a breakthrough nor a feat. But laggards exhibited almost no use of the templates. Rather, in constructing schedules their project managers started with a clean sheet, a clear waste of time.”*</a:t>
            </a:r>
          </a:p>
        </p:txBody>
      </p:sp>
      <p:sp>
        <p:nvSpPr>
          <p:cNvPr id="47108"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23258128-5F63-4DF3-9D03-605A484381E1}" type="slidenum">
              <a:rPr lang="en-US" sz="1200" smtClean="0"/>
              <a:pPr eaLnBrk="1" hangingPunct="1"/>
              <a:t>40</a:t>
            </a:fld>
            <a:endParaRPr lang="en-US" sz="1200" smtClean="0"/>
          </a:p>
        </p:txBody>
      </p:sp>
      <p:sp>
        <p:nvSpPr>
          <p:cNvPr id="41988" name="Rectangle 2"/>
          <p:cNvSpPr>
            <a:spLocks noGrp="1" noChangeArrowheads="1"/>
          </p:cNvSpPr>
          <p:nvPr>
            <p:ph type="title"/>
          </p:nvPr>
        </p:nvSpPr>
        <p:spPr>
          <a:xfrm>
            <a:off x="457200" y="0"/>
            <a:ext cx="8686800" cy="838200"/>
          </a:xfrm>
        </p:spPr>
        <p:txBody>
          <a:bodyPr/>
          <a:lstStyle/>
          <a:p>
            <a:pPr eaLnBrk="1" fontAlgn="auto" hangingPunct="1">
              <a:spcAft>
                <a:spcPts val="0"/>
              </a:spcAft>
              <a:defRPr/>
            </a:pPr>
            <a:r>
              <a:rPr lang="en-US" dirty="0" smtClean="0"/>
              <a:t>What the Winners Do</a:t>
            </a:r>
          </a:p>
        </p:txBody>
      </p:sp>
      <p:sp>
        <p:nvSpPr>
          <p:cNvPr id="47110" name="Text Box 4"/>
          <p:cNvSpPr txBox="1">
            <a:spLocks noChangeArrowheads="1"/>
          </p:cNvSpPr>
          <p:nvPr/>
        </p:nvSpPr>
        <p:spPr bwMode="auto">
          <a:xfrm>
            <a:off x="274638" y="5029200"/>
            <a:ext cx="8869362"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1800">
                <a:cs typeface="Times New Roman" pitchFamily="18" charset="0"/>
              </a:rPr>
              <a:t>*Milosevic, Dragan and And Ozbay. “Delivering Projects: What the Winners Do.” Proceedings of the Project Management Institute Annual Seminars &amp; Symposium (November 2001).</a:t>
            </a:r>
            <a:r>
              <a:rPr lang="en-US" sz="1800"/>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idx="1"/>
          </p:nvPr>
        </p:nvSpPr>
        <p:spPr>
          <a:xfrm>
            <a:off x="304800" y="1143000"/>
            <a:ext cx="8186738" cy="4791075"/>
          </a:xfrm>
        </p:spPr>
        <p:txBody>
          <a:bodyPr/>
          <a:lstStyle/>
          <a:p>
            <a:pPr eaLnBrk="1" hangingPunct="1"/>
            <a:r>
              <a:rPr lang="en-US" smtClean="0">
                <a:latin typeface="Arial" charset="0"/>
                <a:cs typeface="Arial" charset="0"/>
              </a:rPr>
              <a:t>Project execution involves managing and performing the work described in the project management plan</a:t>
            </a:r>
          </a:p>
          <a:p>
            <a:pPr eaLnBrk="1" hangingPunct="1"/>
            <a:r>
              <a:rPr lang="en-US" smtClean="0">
                <a:latin typeface="Arial" charset="0"/>
                <a:cs typeface="Arial" charset="0"/>
              </a:rPr>
              <a:t>The majority of time and money is usually spent on execution</a:t>
            </a:r>
          </a:p>
          <a:p>
            <a:pPr eaLnBrk="1" hangingPunct="1"/>
            <a:r>
              <a:rPr lang="en-US" smtClean="0">
                <a:latin typeface="Arial" charset="0"/>
                <a:cs typeface="Arial" charset="0"/>
              </a:rPr>
              <a:t>The application area of the project directly affects project execution because the products of the project are produced during execution</a:t>
            </a:r>
          </a:p>
          <a:p>
            <a:pPr eaLnBrk="1" hangingPunct="1"/>
            <a:endParaRPr lang="en-US" smtClean="0">
              <a:latin typeface="Arial" charset="0"/>
              <a:cs typeface="Arial" charset="0"/>
            </a:endParaRPr>
          </a:p>
        </p:txBody>
      </p:sp>
      <p:sp>
        <p:nvSpPr>
          <p:cNvPr id="48132"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6B104405-5843-4995-B9CC-1A9695891657}" type="slidenum">
              <a:rPr lang="en-US" sz="1200" smtClean="0"/>
              <a:pPr eaLnBrk="1" hangingPunct="1"/>
              <a:t>41</a:t>
            </a:fld>
            <a:endParaRPr lang="en-US" sz="1200" smtClean="0"/>
          </a:p>
        </p:txBody>
      </p:sp>
      <p:sp>
        <p:nvSpPr>
          <p:cNvPr id="45060" name="Rectangle 2"/>
          <p:cNvSpPr>
            <a:spLocks noGrp="1" noChangeArrowheads="1"/>
          </p:cNvSpPr>
          <p:nvPr>
            <p:ph type="title"/>
          </p:nvPr>
        </p:nvSpPr>
        <p:spPr>
          <a:xfrm>
            <a:off x="381000" y="152400"/>
            <a:ext cx="8305800" cy="914400"/>
          </a:xfrm>
        </p:spPr>
        <p:txBody>
          <a:bodyPr/>
          <a:lstStyle/>
          <a:p>
            <a:pPr eaLnBrk="1" fontAlgn="auto" hangingPunct="1">
              <a:spcAft>
                <a:spcPts val="0"/>
              </a:spcAft>
              <a:defRPr/>
            </a:pPr>
            <a:r>
              <a:rPr lang="en-US" dirty="0" smtClean="0"/>
              <a:t>Project Execution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p:txBody>
          <a:bodyPr/>
          <a:lstStyle/>
          <a:p>
            <a:pPr eaLnBrk="1" hangingPunct="1"/>
            <a:r>
              <a:rPr lang="en-US" smtClean="0">
                <a:latin typeface="Arial" charset="0"/>
                <a:cs typeface="Arial" charset="0"/>
              </a:rPr>
              <a:t>Project planning and execution are intertwined and inseparable activities</a:t>
            </a:r>
          </a:p>
          <a:p>
            <a:pPr eaLnBrk="1" hangingPunct="1"/>
            <a:r>
              <a:rPr lang="en-US" smtClean="0">
                <a:latin typeface="Arial" charset="0"/>
                <a:cs typeface="Arial" charset="0"/>
              </a:rPr>
              <a:t>Those who will do the work should help to plan the work</a:t>
            </a:r>
          </a:p>
          <a:p>
            <a:pPr eaLnBrk="1" hangingPunct="1"/>
            <a:r>
              <a:rPr lang="en-US" smtClean="0">
                <a:latin typeface="Arial" charset="0"/>
                <a:cs typeface="Arial" charset="0"/>
              </a:rPr>
              <a:t>Project managers must solicit input from the team to develop realistic plans</a:t>
            </a:r>
          </a:p>
        </p:txBody>
      </p:sp>
      <p:sp>
        <p:nvSpPr>
          <p:cNvPr id="4915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01F7C055-4BE8-4930-A4CD-A2FA58D7A2C0}" type="slidenum">
              <a:rPr lang="en-US" sz="1200" smtClean="0"/>
              <a:pPr eaLnBrk="1" hangingPunct="1"/>
              <a:t>42</a:t>
            </a:fld>
            <a:endParaRPr lang="en-US" sz="1200" smtClean="0"/>
          </a:p>
        </p:txBody>
      </p:sp>
      <p:sp>
        <p:nvSpPr>
          <p:cNvPr id="46084"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Coordinating Planning and Execution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idx="1"/>
          </p:nvPr>
        </p:nvSpPr>
        <p:spPr>
          <a:xfrm>
            <a:off x="381000" y="1524000"/>
            <a:ext cx="8458200" cy="4876800"/>
          </a:xfrm>
        </p:spPr>
        <p:txBody>
          <a:bodyPr/>
          <a:lstStyle/>
          <a:p>
            <a:pPr eaLnBrk="1" hangingPunct="1">
              <a:lnSpc>
                <a:spcPct val="90000"/>
              </a:lnSpc>
            </a:pPr>
            <a:r>
              <a:rPr lang="en-US" smtClean="0">
                <a:latin typeface="Arial" charset="0"/>
                <a:cs typeface="Arial" charset="0"/>
              </a:rPr>
              <a:t>Project managers must lead by example to demonstrate the importance of creating and then following good project plans</a:t>
            </a:r>
          </a:p>
          <a:p>
            <a:pPr eaLnBrk="1" hangingPunct="1">
              <a:lnSpc>
                <a:spcPct val="90000"/>
              </a:lnSpc>
            </a:pPr>
            <a:r>
              <a:rPr lang="en-US" smtClean="0">
                <a:latin typeface="Arial" charset="0"/>
                <a:cs typeface="Arial" charset="0"/>
              </a:rPr>
              <a:t>Organizational culture can help project execution by:</a:t>
            </a:r>
          </a:p>
          <a:p>
            <a:pPr lvl="1" eaLnBrk="1" hangingPunct="1">
              <a:lnSpc>
                <a:spcPct val="90000"/>
              </a:lnSpc>
            </a:pPr>
            <a:r>
              <a:rPr lang="en-US" smtClean="0">
                <a:latin typeface="Arial" charset="0"/>
                <a:cs typeface="Arial" charset="0"/>
              </a:rPr>
              <a:t>Providing guidelines and templates</a:t>
            </a:r>
          </a:p>
          <a:p>
            <a:pPr lvl="1" eaLnBrk="1" hangingPunct="1">
              <a:lnSpc>
                <a:spcPct val="90000"/>
              </a:lnSpc>
            </a:pPr>
            <a:r>
              <a:rPr lang="en-US" smtClean="0">
                <a:latin typeface="Arial" charset="0"/>
                <a:cs typeface="Arial" charset="0"/>
              </a:rPr>
              <a:t>Tracking performance based on plans</a:t>
            </a:r>
          </a:p>
          <a:p>
            <a:pPr eaLnBrk="1" hangingPunct="1">
              <a:lnSpc>
                <a:spcPct val="90000"/>
              </a:lnSpc>
            </a:pPr>
            <a:r>
              <a:rPr lang="en-US" smtClean="0">
                <a:latin typeface="Arial" charset="0"/>
                <a:cs typeface="Arial" charset="0"/>
              </a:rPr>
              <a:t>Project managers may still need to break the rules to meet project goals, and senior managers must support those actions</a:t>
            </a:r>
          </a:p>
        </p:txBody>
      </p:sp>
      <p:sp>
        <p:nvSpPr>
          <p:cNvPr id="5018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75C5B10D-E8AC-4661-9B2F-8BFCFE51A536}" type="slidenum">
              <a:rPr lang="en-US" sz="1200" smtClean="0"/>
              <a:pPr eaLnBrk="1" hangingPunct="1"/>
              <a:t>43</a:t>
            </a:fld>
            <a:endParaRPr lang="en-US" sz="1200" smtClean="0"/>
          </a:p>
        </p:txBody>
      </p:sp>
      <p:sp>
        <p:nvSpPr>
          <p:cNvPr id="47108"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Providing Leadership and a Supportive Culture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381000" y="1600200"/>
            <a:ext cx="8186738" cy="4791075"/>
          </a:xfrm>
        </p:spPr>
        <p:txBody>
          <a:bodyPr/>
          <a:lstStyle/>
          <a:p>
            <a:pPr eaLnBrk="1" hangingPunct="1"/>
            <a:r>
              <a:rPr lang="en-US" smtClean="0">
                <a:latin typeface="Arial" charset="0"/>
                <a:cs typeface="Arial" charset="0"/>
              </a:rPr>
              <a:t>General management skills like leadership, communication, and political skills</a:t>
            </a:r>
          </a:p>
          <a:p>
            <a:pPr eaLnBrk="1" hangingPunct="1"/>
            <a:r>
              <a:rPr lang="en-US" smtClean="0">
                <a:latin typeface="Arial" charset="0"/>
                <a:cs typeface="Arial" charset="0"/>
              </a:rPr>
              <a:t>Product, business, and application area skills and knowledge </a:t>
            </a:r>
          </a:p>
          <a:p>
            <a:pPr eaLnBrk="1" hangingPunct="1"/>
            <a:r>
              <a:rPr lang="en-US" smtClean="0">
                <a:latin typeface="Arial" charset="0"/>
                <a:cs typeface="Arial" charset="0"/>
              </a:rPr>
              <a:t>Use of specialized tools and techniques</a:t>
            </a:r>
          </a:p>
        </p:txBody>
      </p:sp>
      <p:sp>
        <p:nvSpPr>
          <p:cNvPr id="51204"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1091FB02-BC47-4C37-93BF-B623A4ECF59F}" type="slidenum">
              <a:rPr lang="en-US" sz="1200" smtClean="0"/>
              <a:pPr eaLnBrk="1" hangingPunct="1"/>
              <a:t>44</a:t>
            </a:fld>
            <a:endParaRPr lang="en-US" sz="1200" smtClean="0"/>
          </a:p>
        </p:txBody>
      </p:sp>
      <p:sp>
        <p:nvSpPr>
          <p:cNvPr id="48132"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Important Skills for Project Execution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idx="1"/>
          </p:nvPr>
        </p:nvSpPr>
        <p:spPr>
          <a:xfrm>
            <a:off x="228600" y="1524000"/>
            <a:ext cx="8186738" cy="4791075"/>
          </a:xfrm>
        </p:spPr>
        <p:txBody>
          <a:bodyPr/>
          <a:lstStyle/>
          <a:p>
            <a:pPr eaLnBrk="1" hangingPunct="1">
              <a:lnSpc>
                <a:spcPct val="80000"/>
              </a:lnSpc>
            </a:pPr>
            <a:r>
              <a:rPr lang="en-US" sz="2400" b="1" smtClean="0">
                <a:latin typeface="Arial" charset="0"/>
                <a:cs typeface="Arial" charset="0"/>
              </a:rPr>
              <a:t>Expert judgment</a:t>
            </a:r>
            <a:r>
              <a:rPr lang="en-US" sz="2400" smtClean="0">
                <a:latin typeface="Arial" charset="0"/>
                <a:cs typeface="Arial" charset="0"/>
              </a:rPr>
              <a:t>: experts can help project managers and their teams make many decisions related to project execution</a:t>
            </a:r>
          </a:p>
          <a:p>
            <a:pPr eaLnBrk="1" hangingPunct="1">
              <a:lnSpc>
                <a:spcPct val="80000"/>
              </a:lnSpc>
            </a:pPr>
            <a:r>
              <a:rPr lang="en-US" sz="2400" b="1" smtClean="0">
                <a:latin typeface="Arial" charset="0"/>
                <a:cs typeface="Arial" charset="0"/>
              </a:rPr>
              <a:t>Project management information systems</a:t>
            </a:r>
            <a:r>
              <a:rPr lang="en-US" sz="2400" smtClean="0">
                <a:latin typeface="Arial" charset="0"/>
                <a:cs typeface="Arial" charset="0"/>
              </a:rPr>
              <a:t>: there are hundreds of project management software products available on the market today, and many organizations are moving toward powerful enterprise project management systems that are accessible via the Internet</a:t>
            </a:r>
          </a:p>
          <a:p>
            <a:pPr eaLnBrk="1" hangingPunct="1">
              <a:lnSpc>
                <a:spcPct val="80000"/>
              </a:lnSpc>
            </a:pPr>
            <a:r>
              <a:rPr lang="en-US" sz="2400" smtClean="0">
                <a:latin typeface="Arial" charset="0"/>
                <a:cs typeface="Arial" charset="0"/>
              </a:rPr>
              <a:t>See the What Went Right? example of Kuala Lumpur’s Integrated Transport Information System on p. 159</a:t>
            </a:r>
          </a:p>
        </p:txBody>
      </p:sp>
      <p:sp>
        <p:nvSpPr>
          <p:cNvPr id="52228"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AD1103A6-6B75-4979-B106-B454A35000F0}" type="slidenum">
              <a:rPr lang="en-US" sz="1200" smtClean="0"/>
              <a:pPr eaLnBrk="1" hangingPunct="1"/>
              <a:t>45</a:t>
            </a:fld>
            <a:endParaRPr lang="en-US" sz="1200" smtClean="0"/>
          </a:p>
        </p:txBody>
      </p:sp>
      <p:sp>
        <p:nvSpPr>
          <p:cNvPr id="49156"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Project Execution Tools and Techniques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idx="1"/>
          </p:nvPr>
        </p:nvSpPr>
        <p:spPr>
          <a:xfrm>
            <a:off x="533400" y="1295400"/>
            <a:ext cx="8186738" cy="5029200"/>
          </a:xfrm>
        </p:spPr>
        <p:txBody>
          <a:bodyPr/>
          <a:lstStyle/>
          <a:p>
            <a:pPr eaLnBrk="1" hangingPunct="1"/>
            <a:r>
              <a:rPr lang="en-US" smtClean="0">
                <a:latin typeface="Arial" charset="0"/>
                <a:cs typeface="Arial" charset="0"/>
              </a:rPr>
              <a:t>Changes are inevitable on most projects, so it’s important to develop and follow a process to monitor and control changes</a:t>
            </a:r>
          </a:p>
          <a:p>
            <a:pPr eaLnBrk="1" hangingPunct="1"/>
            <a:r>
              <a:rPr lang="en-US" smtClean="0">
                <a:latin typeface="Arial" charset="0"/>
                <a:cs typeface="Arial" charset="0"/>
              </a:rPr>
              <a:t>Monitoring project work includes collecting, measuring, and disseminating performance information</a:t>
            </a:r>
          </a:p>
          <a:p>
            <a:pPr eaLnBrk="1" hangingPunct="1"/>
            <a:r>
              <a:rPr lang="en-US" smtClean="0">
                <a:latin typeface="Arial" charset="0"/>
                <a:cs typeface="Arial" charset="0"/>
              </a:rPr>
              <a:t>A </a:t>
            </a:r>
            <a:r>
              <a:rPr lang="en-US" b="1" smtClean="0">
                <a:latin typeface="Arial" charset="0"/>
                <a:cs typeface="Arial" charset="0"/>
              </a:rPr>
              <a:t>baseline</a:t>
            </a:r>
            <a:r>
              <a:rPr lang="en-US" smtClean="0">
                <a:latin typeface="Arial" charset="0"/>
                <a:cs typeface="Arial" charset="0"/>
              </a:rPr>
              <a:t> is the approved project management plan plus approved changes</a:t>
            </a:r>
          </a:p>
        </p:txBody>
      </p:sp>
      <p:sp>
        <p:nvSpPr>
          <p:cNvPr id="53252"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5EC9B5DC-0FDB-4108-AB4D-9DE959ACF4C1}" type="slidenum">
              <a:rPr lang="en-US" sz="1200" smtClean="0"/>
              <a:pPr eaLnBrk="1" hangingPunct="1"/>
              <a:t>46</a:t>
            </a:fld>
            <a:endParaRPr lang="en-US" sz="1200" smtClean="0"/>
          </a:p>
        </p:txBody>
      </p:sp>
      <p:sp>
        <p:nvSpPr>
          <p:cNvPr id="50180"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Monitoring and Controlling Project Work</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8600" y="914400"/>
            <a:ext cx="8458200" cy="4864100"/>
          </a:xfrm>
        </p:spPr>
        <p:txBody>
          <a:bodyPr>
            <a:normAutofit fontScale="77500" lnSpcReduction="20000"/>
          </a:bodyPr>
          <a:lstStyle/>
          <a:p>
            <a:pPr marL="365760" indent="457200" eaLnBrk="1" fontAlgn="auto" hangingPunct="1">
              <a:spcAft>
                <a:spcPts val="0"/>
              </a:spcAft>
              <a:buFont typeface="Wingdings 3"/>
              <a:buChar char=""/>
              <a:tabLst>
                <a:tab pos="762000" algn="l"/>
              </a:tabLst>
              <a:defRPr/>
            </a:pPr>
            <a:r>
              <a:rPr lang="en-US" sz="2800" dirty="0" smtClean="0">
                <a:cs typeface="Times New Roman" pitchFamily="18" charset="0"/>
              </a:rPr>
              <a:t>The 2002 Olympic Winter Games and Paralympics took five years to plan and cost more than $1.9 billion. PMI awarded the Salt Lake Organizing Committee (SLOC) the Project of the Year award for delivering world-class games.</a:t>
            </a:r>
            <a:endParaRPr lang="en-US" sz="2800" dirty="0" smtClean="0"/>
          </a:p>
          <a:p>
            <a:pPr marL="365760" indent="457200" fontAlgn="auto">
              <a:spcAft>
                <a:spcPts val="0"/>
              </a:spcAft>
              <a:buFont typeface="Wingdings 3"/>
              <a:buChar char=""/>
              <a:tabLst>
                <a:tab pos="762000" algn="l"/>
              </a:tabLst>
              <a:defRPr/>
            </a:pPr>
            <a:r>
              <a:rPr lang="en-US" sz="2800" dirty="0" smtClean="0">
                <a:cs typeface="Times New Roman" pitchFamily="18" charset="0"/>
              </a:rPr>
              <a:t>Four years before the Games began, the SLOC used a Primavera software-based system with a cascading color-coded WBS to integrate planning…The SLOC also used an Executive Roadmap, a one-page list of the top 100 Games-wide activities, to keep executives apprised of progress. Activities were tied to detailed project information within each department’s schedule. A 90-day highlighter showed which managers were accountable for each integrated activity. </a:t>
            </a:r>
          </a:p>
          <a:p>
            <a:pPr marL="365760" indent="457200" fontAlgn="auto">
              <a:spcAft>
                <a:spcPts val="0"/>
              </a:spcAft>
              <a:buFont typeface="Wingdings 3"/>
              <a:buChar char=""/>
              <a:tabLst>
                <a:tab pos="762000" algn="l"/>
              </a:tabLst>
              <a:defRPr/>
            </a:pPr>
            <a:r>
              <a:rPr lang="en-US" sz="2800" dirty="0" smtClean="0">
                <a:cs typeface="Times New Roman" pitchFamily="18" charset="0"/>
              </a:rPr>
              <a:t>Fraser Bullock, SLOC Chief Operating Officer and Chief, said, “We knew when we were on and off schedule and where we had to apply additional resources. The interrelation of the functions meant they could not run in isolation—it was a smoothly running machine.”*</a:t>
            </a:r>
            <a:r>
              <a:rPr lang="en-US" sz="2800" dirty="0" smtClean="0"/>
              <a:t> </a:t>
            </a:r>
          </a:p>
          <a:p>
            <a:pPr marL="365760" indent="-256032" eaLnBrk="1" fontAlgn="auto" hangingPunct="1">
              <a:spcAft>
                <a:spcPts val="0"/>
              </a:spcAft>
              <a:buFont typeface="Wingdings 3"/>
              <a:buChar char=""/>
              <a:defRPr/>
            </a:pPr>
            <a:endParaRPr lang="en-US" dirty="0"/>
          </a:p>
        </p:txBody>
      </p:sp>
      <p:sp>
        <p:nvSpPr>
          <p:cNvPr id="54276" name="Slide Number Placeholder 6"/>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784E3F27-66EA-46FF-8732-29FDCB676FB8}" type="slidenum">
              <a:rPr lang="en-US" sz="1200" smtClean="0"/>
              <a:pPr eaLnBrk="1" hangingPunct="1"/>
              <a:t>47</a:t>
            </a:fld>
            <a:endParaRPr lang="en-US" sz="1200" smtClean="0"/>
          </a:p>
        </p:txBody>
      </p:sp>
      <p:sp>
        <p:nvSpPr>
          <p:cNvPr id="51202" name="Rectangle 4"/>
          <p:cNvSpPr>
            <a:spLocks noGrp="1" noChangeArrowheads="1"/>
          </p:cNvSpPr>
          <p:nvPr>
            <p:ph type="title"/>
          </p:nvPr>
        </p:nvSpPr>
        <p:spPr>
          <a:xfrm>
            <a:off x="457200" y="0"/>
            <a:ext cx="8229600" cy="914400"/>
          </a:xfrm>
        </p:spPr>
        <p:txBody>
          <a:bodyPr/>
          <a:lstStyle/>
          <a:p>
            <a:pPr eaLnBrk="1" fontAlgn="auto" hangingPunct="1">
              <a:spcAft>
                <a:spcPts val="0"/>
              </a:spcAft>
              <a:defRPr/>
            </a:pPr>
            <a:r>
              <a:rPr lang="en-US" dirty="0" smtClean="0"/>
              <a:t>Media Snapshot</a:t>
            </a:r>
          </a:p>
        </p:txBody>
      </p:sp>
      <p:sp>
        <p:nvSpPr>
          <p:cNvPr id="54278" name="Text Box 8"/>
          <p:cNvSpPr txBox="1">
            <a:spLocks noChangeArrowheads="1"/>
          </p:cNvSpPr>
          <p:nvPr/>
        </p:nvSpPr>
        <p:spPr bwMode="auto">
          <a:xfrm>
            <a:off x="533400" y="5638800"/>
            <a:ext cx="8458200"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1800"/>
              <a:t>*Foti, Ross, “The Best Winter Olympics, Period,” PM Network (January 2004) 23.</a:t>
            </a:r>
            <a:r>
              <a:rPr lang="en-US"/>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idx="1"/>
          </p:nvPr>
        </p:nvSpPr>
        <p:spPr/>
        <p:txBody>
          <a:bodyPr/>
          <a:lstStyle/>
          <a:p>
            <a:pPr marL="609600" indent="-609600" eaLnBrk="1" hangingPunct="1"/>
            <a:r>
              <a:rPr lang="en-US" sz="2800" smtClean="0">
                <a:latin typeface="Arial" charset="0"/>
                <a:cs typeface="Arial" charset="0"/>
              </a:rPr>
              <a:t>Three main objectives are:</a:t>
            </a:r>
          </a:p>
          <a:p>
            <a:pPr marL="990600" lvl="1" indent="-533400" eaLnBrk="1" hangingPunct="1"/>
            <a:r>
              <a:rPr lang="en-US" sz="2400" smtClean="0">
                <a:latin typeface="Arial" charset="0"/>
                <a:cs typeface="Arial" charset="0"/>
              </a:rPr>
              <a:t>Influencing the factors that create changes to ensure that changes are beneficial</a:t>
            </a:r>
          </a:p>
          <a:p>
            <a:pPr marL="990600" lvl="1" indent="-533400" eaLnBrk="1" hangingPunct="1"/>
            <a:r>
              <a:rPr lang="en-US" sz="2400" smtClean="0">
                <a:latin typeface="Arial" charset="0"/>
                <a:cs typeface="Arial" charset="0"/>
              </a:rPr>
              <a:t>Determining that a change has occurred</a:t>
            </a:r>
          </a:p>
          <a:p>
            <a:pPr marL="990600" lvl="1" indent="-533400" eaLnBrk="1" hangingPunct="1"/>
            <a:r>
              <a:rPr lang="en-US" sz="2400" smtClean="0">
                <a:latin typeface="Arial" charset="0"/>
                <a:cs typeface="Arial" charset="0"/>
              </a:rPr>
              <a:t>Managing actual changes as they occur</a:t>
            </a:r>
          </a:p>
        </p:txBody>
      </p:sp>
      <p:sp>
        <p:nvSpPr>
          <p:cNvPr id="5530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2B7D0CF6-F150-455E-9251-E40190A8493D}" type="slidenum">
              <a:rPr lang="en-US" sz="1200" smtClean="0"/>
              <a:pPr eaLnBrk="1" hangingPunct="1"/>
              <a:t>48</a:t>
            </a:fld>
            <a:endParaRPr lang="en-US" sz="1200" smtClean="0"/>
          </a:p>
        </p:txBody>
      </p:sp>
      <p:sp>
        <p:nvSpPr>
          <p:cNvPr id="52228" name="Rectangle 2"/>
          <p:cNvSpPr>
            <a:spLocks noGrp="1" noChangeArrowheads="1"/>
          </p:cNvSpPr>
          <p:nvPr>
            <p:ph type="title"/>
          </p:nvPr>
        </p:nvSpPr>
        <p:spPr/>
        <p:txBody>
          <a:bodyPr/>
          <a:lstStyle/>
          <a:p>
            <a:pPr eaLnBrk="1" fontAlgn="auto" hangingPunct="1">
              <a:spcAft>
                <a:spcPts val="0"/>
              </a:spcAft>
              <a:defRPr/>
            </a:pPr>
            <a:r>
              <a:rPr lang="en-US" dirty="0" smtClean="0"/>
              <a:t>Integrated Change Control</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idx="1"/>
          </p:nvPr>
        </p:nvSpPr>
        <p:spPr/>
        <p:txBody>
          <a:bodyPr/>
          <a:lstStyle/>
          <a:p>
            <a:pPr eaLnBrk="1" hangingPunct="1"/>
            <a:r>
              <a:rPr lang="en-US" smtClean="0">
                <a:latin typeface="Arial" charset="0"/>
                <a:cs typeface="Arial" charset="0"/>
              </a:rPr>
              <a:t>Former view: the project team should strive to do exactly what was planned on time and within budget</a:t>
            </a:r>
          </a:p>
          <a:p>
            <a:pPr eaLnBrk="1" hangingPunct="1"/>
            <a:r>
              <a:rPr lang="en-US" smtClean="0">
                <a:latin typeface="Arial" charset="0"/>
                <a:cs typeface="Arial" charset="0"/>
              </a:rPr>
              <a:t>Problem: stakeholders rarely agreed up-front on the project scope, and time and cost estimates were inaccurate</a:t>
            </a:r>
          </a:p>
          <a:p>
            <a:pPr eaLnBrk="1" hangingPunct="1"/>
            <a:r>
              <a:rPr lang="en-US" smtClean="0">
                <a:latin typeface="Arial" charset="0"/>
                <a:cs typeface="Arial" charset="0"/>
              </a:rPr>
              <a:t>Modern view: project management is a process of constant communication and negotiation</a:t>
            </a:r>
          </a:p>
          <a:p>
            <a:pPr eaLnBrk="1" hangingPunct="1"/>
            <a:r>
              <a:rPr lang="en-US" smtClean="0">
                <a:latin typeface="Arial" charset="0"/>
                <a:cs typeface="Arial" charset="0"/>
              </a:rPr>
              <a:t>Solution: changes are often beneficial, and the project team should plan for them</a:t>
            </a:r>
          </a:p>
        </p:txBody>
      </p:sp>
      <p:sp>
        <p:nvSpPr>
          <p:cNvPr id="56324"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7755F4E5-047E-478F-A282-9AA85F9BBF54}" type="slidenum">
              <a:rPr lang="en-US" sz="1200" smtClean="0"/>
              <a:pPr eaLnBrk="1" hangingPunct="1"/>
              <a:t>49</a:t>
            </a:fld>
            <a:endParaRPr lang="en-US" sz="1200" smtClean="0"/>
          </a:p>
        </p:txBody>
      </p:sp>
      <p:sp>
        <p:nvSpPr>
          <p:cNvPr id="53252"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Change Control on Information Technology Projects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idx="1"/>
          </p:nvPr>
        </p:nvSpPr>
        <p:spPr>
          <a:xfrm>
            <a:off x="533400" y="1524000"/>
            <a:ext cx="8186738" cy="4791075"/>
          </a:xfrm>
        </p:spPr>
        <p:txBody>
          <a:bodyPr/>
          <a:lstStyle/>
          <a:p>
            <a:pPr eaLnBrk="1" hangingPunct="1"/>
            <a:r>
              <a:rPr lang="en-US" smtClean="0">
                <a:latin typeface="Arial" charset="0"/>
                <a:cs typeface="Arial" charset="0"/>
              </a:rPr>
              <a:t>Project managers must coordinate all of the other knowledge areas throughout a project’s life cycle</a:t>
            </a:r>
          </a:p>
          <a:p>
            <a:pPr eaLnBrk="1" hangingPunct="1"/>
            <a:r>
              <a:rPr lang="en-US" smtClean="0">
                <a:latin typeface="Arial" charset="0"/>
                <a:cs typeface="Arial" charset="0"/>
              </a:rPr>
              <a:t>Many new project managers have trouble looking at the “big picture” and want to focus on too many details (see opening case for a real example)</a:t>
            </a:r>
          </a:p>
          <a:p>
            <a:pPr eaLnBrk="1" hangingPunct="1"/>
            <a:r>
              <a:rPr lang="en-US" smtClean="0">
                <a:latin typeface="Arial" charset="0"/>
                <a:cs typeface="Arial" charset="0"/>
              </a:rPr>
              <a:t>Project integration management is </a:t>
            </a:r>
            <a:r>
              <a:rPr lang="en-US" i="1" smtClean="0">
                <a:latin typeface="Arial" charset="0"/>
                <a:cs typeface="Arial" charset="0"/>
              </a:rPr>
              <a:t>not</a:t>
            </a:r>
            <a:r>
              <a:rPr lang="en-US" smtClean="0">
                <a:latin typeface="Arial" charset="0"/>
                <a:cs typeface="Arial" charset="0"/>
              </a:rPr>
              <a:t> the same thing as software integration</a:t>
            </a:r>
          </a:p>
        </p:txBody>
      </p:sp>
      <p:sp>
        <p:nvSpPr>
          <p:cNvPr id="16388"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01DB77F5-D860-45B7-AA36-4D49C3603566}" type="slidenum">
              <a:rPr lang="en-US" sz="1200" smtClean="0"/>
              <a:pPr eaLnBrk="1" hangingPunct="1"/>
              <a:t>5</a:t>
            </a:fld>
            <a:endParaRPr lang="en-US" sz="1200" smtClean="0"/>
          </a:p>
        </p:txBody>
      </p:sp>
      <p:sp>
        <p:nvSpPr>
          <p:cNvPr id="12292" name="Rectangle 2"/>
          <p:cNvSpPr>
            <a:spLocks noGrp="1" noChangeArrowheads="1"/>
          </p:cNvSpPr>
          <p:nvPr>
            <p:ph type="title"/>
          </p:nvPr>
        </p:nvSpPr>
        <p:spPr/>
        <p:txBody>
          <a:bodyPr>
            <a:normAutofit fontScale="90000"/>
          </a:bodyPr>
          <a:lstStyle/>
          <a:p>
            <a:pPr eaLnBrk="1" fontAlgn="auto" hangingPunct="1">
              <a:spcAft>
                <a:spcPts val="0"/>
              </a:spcAft>
              <a:defRPr/>
            </a:pPr>
            <a:r>
              <a:rPr lang="en-US" sz="3600" dirty="0" smtClean="0"/>
              <a:t>The Key to Overall Project Success: Good Project Integration Management</a:t>
            </a:r>
            <a:endParaRPr lang="en-US"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idx="1"/>
          </p:nvPr>
        </p:nvSpPr>
        <p:spPr/>
        <p:txBody>
          <a:bodyPr/>
          <a:lstStyle/>
          <a:p>
            <a:pPr eaLnBrk="1" hangingPunct="1"/>
            <a:r>
              <a:rPr lang="en-US" smtClean="0">
                <a:latin typeface="Arial" charset="0"/>
                <a:cs typeface="Arial" charset="0"/>
              </a:rPr>
              <a:t>A formal, documented process that describes when and how official project documents and work may be changed</a:t>
            </a:r>
          </a:p>
          <a:p>
            <a:pPr eaLnBrk="1" hangingPunct="1"/>
            <a:r>
              <a:rPr lang="en-US" smtClean="0">
                <a:latin typeface="Arial" charset="0"/>
                <a:cs typeface="Arial" charset="0"/>
              </a:rPr>
              <a:t>Describes who is authorized to make changes and how to make them</a:t>
            </a:r>
          </a:p>
        </p:txBody>
      </p:sp>
      <p:sp>
        <p:nvSpPr>
          <p:cNvPr id="57348"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B8B57D62-490C-498C-B8E1-465E5C8DA3B2}" type="slidenum">
              <a:rPr lang="en-US" sz="1200" smtClean="0"/>
              <a:pPr eaLnBrk="1" hangingPunct="1"/>
              <a:t>50</a:t>
            </a:fld>
            <a:endParaRPr lang="en-US" sz="1200" smtClean="0"/>
          </a:p>
        </p:txBody>
      </p:sp>
      <p:sp>
        <p:nvSpPr>
          <p:cNvPr id="54276" name="Rectangle 2"/>
          <p:cNvSpPr>
            <a:spLocks noGrp="1" noChangeArrowheads="1"/>
          </p:cNvSpPr>
          <p:nvPr>
            <p:ph type="title"/>
          </p:nvPr>
        </p:nvSpPr>
        <p:spPr/>
        <p:txBody>
          <a:bodyPr/>
          <a:lstStyle/>
          <a:p>
            <a:pPr eaLnBrk="1" fontAlgn="auto" hangingPunct="1">
              <a:spcAft>
                <a:spcPts val="0"/>
              </a:spcAft>
              <a:defRPr/>
            </a:pPr>
            <a:r>
              <a:rPr lang="en-US" dirty="0" smtClean="0"/>
              <a:t>Change Control System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idx="1"/>
          </p:nvPr>
        </p:nvSpPr>
        <p:spPr/>
        <p:txBody>
          <a:bodyPr/>
          <a:lstStyle/>
          <a:p>
            <a:pPr eaLnBrk="1" hangingPunct="1"/>
            <a:r>
              <a:rPr lang="en-US" smtClean="0">
                <a:latin typeface="Arial" charset="0"/>
                <a:cs typeface="Arial" charset="0"/>
              </a:rPr>
              <a:t>A formal group of people responsible for approving or rejecting changes on a project</a:t>
            </a:r>
          </a:p>
          <a:p>
            <a:pPr eaLnBrk="1" hangingPunct="1"/>
            <a:r>
              <a:rPr lang="en-US" smtClean="0">
                <a:latin typeface="Arial" charset="0"/>
                <a:cs typeface="Arial" charset="0"/>
              </a:rPr>
              <a:t>CCBs provide guidelines for preparing change requests, evaluate change requests, and manage the implementation of approved changes</a:t>
            </a:r>
          </a:p>
          <a:p>
            <a:pPr eaLnBrk="1" hangingPunct="1"/>
            <a:r>
              <a:rPr lang="en-US" smtClean="0">
                <a:latin typeface="Arial" charset="0"/>
                <a:cs typeface="Arial" charset="0"/>
              </a:rPr>
              <a:t>Includes stakeholders from the entire organization</a:t>
            </a:r>
          </a:p>
        </p:txBody>
      </p:sp>
      <p:sp>
        <p:nvSpPr>
          <p:cNvPr id="58372"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858A16D0-3497-40C5-BE6E-68E60CE9E71C}" type="slidenum">
              <a:rPr lang="en-US" sz="1200" smtClean="0"/>
              <a:pPr eaLnBrk="1" hangingPunct="1"/>
              <a:t>51</a:t>
            </a:fld>
            <a:endParaRPr lang="en-US" sz="1200" smtClean="0"/>
          </a:p>
        </p:txBody>
      </p:sp>
      <p:sp>
        <p:nvSpPr>
          <p:cNvPr id="55300" name="Rectangle 2"/>
          <p:cNvSpPr>
            <a:spLocks noGrp="1" noChangeArrowheads="1"/>
          </p:cNvSpPr>
          <p:nvPr>
            <p:ph type="title"/>
          </p:nvPr>
        </p:nvSpPr>
        <p:spPr/>
        <p:txBody>
          <a:bodyPr/>
          <a:lstStyle/>
          <a:p>
            <a:pPr eaLnBrk="1" fontAlgn="auto" hangingPunct="1">
              <a:spcAft>
                <a:spcPts val="0"/>
              </a:spcAft>
              <a:defRPr/>
            </a:pPr>
            <a:r>
              <a:rPr lang="en-US" dirty="0" smtClean="0"/>
              <a:t>Change Control Board (CCB)</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idx="1"/>
          </p:nvPr>
        </p:nvSpPr>
        <p:spPr/>
        <p:txBody>
          <a:bodyPr/>
          <a:lstStyle/>
          <a:p>
            <a:pPr eaLnBrk="1" hangingPunct="1"/>
            <a:r>
              <a:rPr lang="en-US" smtClean="0">
                <a:latin typeface="Arial" charset="0"/>
                <a:cs typeface="Arial" charset="0"/>
              </a:rPr>
              <a:t>Some CCBs only meet occasionally, so it may take too long for changes to occur</a:t>
            </a:r>
          </a:p>
          <a:p>
            <a:pPr eaLnBrk="1" hangingPunct="1"/>
            <a:r>
              <a:rPr lang="en-US" smtClean="0">
                <a:latin typeface="Arial" charset="0"/>
                <a:cs typeface="Arial" charset="0"/>
              </a:rPr>
              <a:t>Some organizations have policies in place for time-sensitive changes</a:t>
            </a:r>
          </a:p>
          <a:p>
            <a:pPr lvl="1" eaLnBrk="1" hangingPunct="1"/>
            <a:r>
              <a:rPr lang="en-US" smtClean="0">
                <a:latin typeface="Arial" charset="0"/>
                <a:cs typeface="Arial" charset="0"/>
              </a:rPr>
              <a:t>“48-hour policy” allows project team members to make decisions; then they have 48 hours to reverse the decision pending senior management approval</a:t>
            </a:r>
          </a:p>
          <a:p>
            <a:pPr lvl="1" eaLnBrk="1" hangingPunct="1"/>
            <a:r>
              <a:rPr lang="en-US" smtClean="0">
                <a:latin typeface="Arial" charset="0"/>
                <a:cs typeface="Arial" charset="0"/>
              </a:rPr>
              <a:t>Delegate changes to the lowest level possible, but keep everyone informed of changes</a:t>
            </a:r>
          </a:p>
        </p:txBody>
      </p:sp>
      <p:sp>
        <p:nvSpPr>
          <p:cNvPr id="5939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DDABE1C4-CCF1-4541-A229-F3334ED96A45}" type="slidenum">
              <a:rPr lang="en-US" sz="1200" smtClean="0"/>
              <a:pPr eaLnBrk="1" hangingPunct="1"/>
              <a:t>52</a:t>
            </a:fld>
            <a:endParaRPr lang="en-US" sz="1200" smtClean="0"/>
          </a:p>
        </p:txBody>
      </p:sp>
      <p:sp>
        <p:nvSpPr>
          <p:cNvPr id="56324" name="Rectangle 2"/>
          <p:cNvSpPr>
            <a:spLocks noGrp="1" noChangeArrowheads="1"/>
          </p:cNvSpPr>
          <p:nvPr>
            <p:ph type="title"/>
          </p:nvPr>
        </p:nvSpPr>
        <p:spPr/>
        <p:txBody>
          <a:bodyPr/>
          <a:lstStyle/>
          <a:p>
            <a:pPr eaLnBrk="1" fontAlgn="auto" hangingPunct="1">
              <a:spcAft>
                <a:spcPts val="0"/>
              </a:spcAft>
              <a:defRPr/>
            </a:pPr>
            <a:r>
              <a:rPr lang="en-US" dirty="0" smtClean="0"/>
              <a:t>Making Timely Changes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idx="1"/>
          </p:nvPr>
        </p:nvSpPr>
        <p:spPr>
          <a:xfrm>
            <a:off x="228600" y="1143000"/>
            <a:ext cx="8186738" cy="4791075"/>
          </a:xfrm>
        </p:spPr>
        <p:txBody>
          <a:bodyPr/>
          <a:lstStyle/>
          <a:p>
            <a:pPr eaLnBrk="1" hangingPunct="1">
              <a:lnSpc>
                <a:spcPct val="90000"/>
              </a:lnSpc>
            </a:pPr>
            <a:r>
              <a:rPr lang="en-US" smtClean="0">
                <a:latin typeface="Arial" charset="0"/>
                <a:cs typeface="Arial" charset="0"/>
              </a:rPr>
              <a:t>Ensures that the descriptions of the project’s products are correct and complete</a:t>
            </a:r>
          </a:p>
          <a:p>
            <a:pPr eaLnBrk="1" hangingPunct="1">
              <a:lnSpc>
                <a:spcPct val="90000"/>
              </a:lnSpc>
            </a:pPr>
            <a:r>
              <a:rPr lang="en-US" smtClean="0">
                <a:latin typeface="Arial" charset="0"/>
                <a:cs typeface="Arial" charset="0"/>
              </a:rPr>
              <a:t>Involves identifying and controlling the functional and physical design characteristics of products and their support documentation</a:t>
            </a:r>
          </a:p>
          <a:p>
            <a:pPr eaLnBrk="1" hangingPunct="1">
              <a:lnSpc>
                <a:spcPct val="90000"/>
              </a:lnSpc>
            </a:pPr>
            <a:r>
              <a:rPr lang="en-US" smtClean="0">
                <a:latin typeface="Arial" charset="0"/>
                <a:cs typeface="Arial" charset="0"/>
              </a:rPr>
              <a:t>Configuration management specialists identify and document configuration requirements, control changes, record and report changes, and audit the products to verify conformance to requirements</a:t>
            </a:r>
          </a:p>
          <a:p>
            <a:pPr eaLnBrk="1" hangingPunct="1">
              <a:lnSpc>
                <a:spcPct val="90000"/>
              </a:lnSpc>
            </a:pPr>
            <a:r>
              <a:rPr lang="en-US" smtClean="0">
                <a:latin typeface="Arial" charset="0"/>
                <a:cs typeface="Arial" charset="0"/>
              </a:rPr>
              <a:t>See www.icmhq.com for more information</a:t>
            </a:r>
          </a:p>
        </p:txBody>
      </p:sp>
      <p:sp>
        <p:nvSpPr>
          <p:cNvPr id="6042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783009E2-9E50-4EE9-8F2C-EB8C00B6D71A}" type="slidenum">
              <a:rPr lang="en-US" sz="1200" smtClean="0"/>
              <a:pPr eaLnBrk="1" hangingPunct="1"/>
              <a:t>53</a:t>
            </a:fld>
            <a:endParaRPr lang="en-US" sz="1200" smtClean="0"/>
          </a:p>
        </p:txBody>
      </p:sp>
      <p:sp>
        <p:nvSpPr>
          <p:cNvPr id="57348" name="Rectangle 2"/>
          <p:cNvSpPr>
            <a:spLocks noGrp="1" noChangeArrowheads="1"/>
          </p:cNvSpPr>
          <p:nvPr>
            <p:ph type="title"/>
          </p:nvPr>
        </p:nvSpPr>
        <p:spPr>
          <a:xfrm>
            <a:off x="381000" y="152400"/>
            <a:ext cx="8305800" cy="914400"/>
          </a:xfrm>
        </p:spPr>
        <p:txBody>
          <a:bodyPr/>
          <a:lstStyle/>
          <a:p>
            <a:pPr eaLnBrk="1" fontAlgn="auto" hangingPunct="1">
              <a:spcAft>
                <a:spcPts val="0"/>
              </a:spcAft>
              <a:defRPr/>
            </a:pPr>
            <a:r>
              <a:rPr lang="en-US" dirty="0" smtClean="0"/>
              <a:t>Configuration Management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A1A0E41E-E228-4913-968B-2DAC51CFB252}" type="slidenum">
              <a:rPr lang="en-US" sz="1200" smtClean="0"/>
              <a:pPr eaLnBrk="1" hangingPunct="1"/>
              <a:t>54</a:t>
            </a:fld>
            <a:endParaRPr lang="en-US" sz="1200" smtClean="0"/>
          </a:p>
        </p:txBody>
      </p:sp>
      <p:sp>
        <p:nvSpPr>
          <p:cNvPr id="58372" name="Rectangle 2"/>
          <p:cNvSpPr>
            <a:spLocks noGrp="1" noChangeArrowheads="1"/>
          </p:cNvSpPr>
          <p:nvPr>
            <p:ph type="title"/>
          </p:nvPr>
        </p:nvSpPr>
        <p:spPr/>
        <p:txBody>
          <a:bodyPr>
            <a:normAutofit fontScale="90000"/>
          </a:bodyPr>
          <a:lstStyle/>
          <a:p>
            <a:pPr eaLnBrk="1" fontAlgn="auto" hangingPunct="1">
              <a:spcAft>
                <a:spcPts val="0"/>
              </a:spcAft>
              <a:defRPr/>
            </a:pPr>
            <a:r>
              <a:rPr lang="en-US" sz="3600" dirty="0" smtClean="0"/>
              <a:t>Table 4-3. Suggestions for Performing Integrated Change Control</a:t>
            </a:r>
          </a:p>
        </p:txBody>
      </p:sp>
      <p:pic>
        <p:nvPicPr>
          <p:cNvPr id="61445" name="Picture 6" descr="Tbl04-03.bmp"/>
          <p:cNvPicPr>
            <a:picLocks noChangeAspect="1"/>
          </p:cNvPicPr>
          <p:nvPr/>
        </p:nvPicPr>
        <p:blipFill>
          <a:blip r:embed="rId2" cstate="print">
            <a:extLst>
              <a:ext uri="{28A0092B-C50C-407E-A947-70E740481C1C}">
                <a14:useLocalDpi xmlns="" xmlns:a14="http://schemas.microsoft.com/office/drawing/2010/main" val="0"/>
              </a:ext>
            </a:extLst>
          </a:blip>
          <a:srcRect t="6976"/>
          <a:stretch>
            <a:fillRect/>
          </a:stretch>
        </p:blipFill>
        <p:spPr bwMode="auto">
          <a:xfrm>
            <a:off x="560388" y="1981200"/>
            <a:ext cx="8213725"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idx="1"/>
          </p:nvPr>
        </p:nvSpPr>
        <p:spPr/>
        <p:txBody>
          <a:bodyPr/>
          <a:lstStyle/>
          <a:p>
            <a:pPr eaLnBrk="1" hangingPunct="1"/>
            <a:r>
              <a:rPr lang="en-US" smtClean="0">
                <a:latin typeface="Arial" charset="0"/>
                <a:cs typeface="Arial" charset="0"/>
              </a:rPr>
              <a:t>To close a project or phase, you must finalize all activities and transfer the completed or cancelled work to the appropriate people</a:t>
            </a:r>
          </a:p>
          <a:p>
            <a:pPr eaLnBrk="1" hangingPunct="1"/>
            <a:r>
              <a:rPr lang="en-US" smtClean="0">
                <a:latin typeface="Arial" charset="0"/>
                <a:cs typeface="Arial" charset="0"/>
              </a:rPr>
              <a:t>Main outputs include:</a:t>
            </a:r>
          </a:p>
          <a:p>
            <a:pPr lvl="1" eaLnBrk="1" hangingPunct="1"/>
            <a:r>
              <a:rPr lang="en-US" smtClean="0">
                <a:latin typeface="Arial" charset="0"/>
                <a:cs typeface="Arial" charset="0"/>
              </a:rPr>
              <a:t>Final product, service, or result transition</a:t>
            </a:r>
          </a:p>
          <a:p>
            <a:pPr lvl="1" eaLnBrk="1" hangingPunct="1"/>
            <a:r>
              <a:rPr lang="en-US" smtClean="0">
                <a:latin typeface="Arial" charset="0"/>
                <a:cs typeface="Arial" charset="0"/>
              </a:rPr>
              <a:t>Organizational process asset updates</a:t>
            </a:r>
          </a:p>
        </p:txBody>
      </p:sp>
      <p:sp>
        <p:nvSpPr>
          <p:cNvPr id="62468"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4C0EB15B-DAEA-4453-A782-A96126EBCF79}" type="slidenum">
              <a:rPr lang="en-US" sz="1200" smtClean="0"/>
              <a:pPr eaLnBrk="1" hangingPunct="1"/>
              <a:t>55</a:t>
            </a:fld>
            <a:endParaRPr lang="en-US" sz="1200" smtClean="0"/>
          </a:p>
        </p:txBody>
      </p:sp>
      <p:sp>
        <p:nvSpPr>
          <p:cNvPr id="59396" name="Rectangle 2"/>
          <p:cNvSpPr>
            <a:spLocks noGrp="1" noChangeArrowheads="1"/>
          </p:cNvSpPr>
          <p:nvPr>
            <p:ph type="title"/>
          </p:nvPr>
        </p:nvSpPr>
        <p:spPr/>
        <p:txBody>
          <a:bodyPr/>
          <a:lstStyle/>
          <a:p>
            <a:pPr eaLnBrk="1" fontAlgn="auto" hangingPunct="1">
              <a:spcAft>
                <a:spcPts val="0"/>
              </a:spcAft>
              <a:defRPr/>
            </a:pPr>
            <a:r>
              <a:rPr lang="en-US" dirty="0" smtClean="0"/>
              <a:t>Closing Projects and Phases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idx="1"/>
          </p:nvPr>
        </p:nvSpPr>
        <p:spPr>
          <a:xfrm>
            <a:off x="381000" y="1524000"/>
            <a:ext cx="8458200" cy="4953000"/>
          </a:xfrm>
        </p:spPr>
        <p:txBody>
          <a:bodyPr/>
          <a:lstStyle/>
          <a:p>
            <a:pPr eaLnBrk="1" hangingPunct="1">
              <a:lnSpc>
                <a:spcPct val="90000"/>
              </a:lnSpc>
            </a:pPr>
            <a:r>
              <a:rPr lang="en-US" smtClean="0">
                <a:latin typeface="Arial" charset="0"/>
                <a:cs typeface="Arial" charset="0"/>
              </a:rPr>
              <a:t>Several types of software can be used to assist in project integration management</a:t>
            </a:r>
          </a:p>
          <a:p>
            <a:pPr lvl="1" eaLnBrk="1" hangingPunct="1">
              <a:lnSpc>
                <a:spcPct val="90000"/>
              </a:lnSpc>
            </a:pPr>
            <a:r>
              <a:rPr lang="en-US" smtClean="0">
                <a:latin typeface="Arial" charset="0"/>
                <a:cs typeface="Arial" charset="0"/>
              </a:rPr>
              <a:t>Documents can be created with word processing software</a:t>
            </a:r>
          </a:p>
          <a:p>
            <a:pPr lvl="1" eaLnBrk="1" hangingPunct="1">
              <a:lnSpc>
                <a:spcPct val="90000"/>
              </a:lnSpc>
            </a:pPr>
            <a:r>
              <a:rPr lang="en-US" smtClean="0">
                <a:latin typeface="Arial" charset="0"/>
                <a:cs typeface="Arial" charset="0"/>
              </a:rPr>
              <a:t>Presentations are created with presentation software</a:t>
            </a:r>
          </a:p>
          <a:p>
            <a:pPr lvl="1" eaLnBrk="1" hangingPunct="1">
              <a:lnSpc>
                <a:spcPct val="90000"/>
              </a:lnSpc>
            </a:pPr>
            <a:r>
              <a:rPr lang="en-US" smtClean="0">
                <a:latin typeface="Arial" charset="0"/>
                <a:cs typeface="Arial" charset="0"/>
              </a:rPr>
              <a:t>Tracking can be done with spreadsheets or databases</a:t>
            </a:r>
          </a:p>
          <a:p>
            <a:pPr lvl="1" eaLnBrk="1" hangingPunct="1">
              <a:lnSpc>
                <a:spcPct val="90000"/>
              </a:lnSpc>
            </a:pPr>
            <a:r>
              <a:rPr lang="en-US" smtClean="0">
                <a:latin typeface="Arial" charset="0"/>
                <a:cs typeface="Arial" charset="0"/>
              </a:rPr>
              <a:t>Communication software like e-mail and Web authoring tools facilitate communications</a:t>
            </a:r>
          </a:p>
          <a:p>
            <a:pPr lvl="1" eaLnBrk="1" hangingPunct="1">
              <a:lnSpc>
                <a:spcPct val="90000"/>
              </a:lnSpc>
            </a:pPr>
            <a:r>
              <a:rPr lang="en-US" smtClean="0">
                <a:latin typeface="Arial" charset="0"/>
                <a:cs typeface="Arial" charset="0"/>
              </a:rPr>
              <a:t>Project management software can pull everything together and show detailed and summarized information</a:t>
            </a:r>
          </a:p>
          <a:p>
            <a:pPr lvl="1" eaLnBrk="1" hangingPunct="1">
              <a:lnSpc>
                <a:spcPct val="90000"/>
              </a:lnSpc>
            </a:pPr>
            <a:r>
              <a:rPr lang="en-US" b="1" smtClean="0">
                <a:latin typeface="Arial" charset="0"/>
                <a:cs typeface="Arial" charset="0"/>
              </a:rPr>
              <a:t>Business Service Management</a:t>
            </a:r>
            <a:r>
              <a:rPr lang="en-US" smtClean="0">
                <a:latin typeface="Arial" charset="0"/>
                <a:cs typeface="Arial" charset="0"/>
              </a:rPr>
              <a:t> (BSM) tools track the execution of business process flows</a:t>
            </a:r>
          </a:p>
        </p:txBody>
      </p:sp>
      <p:sp>
        <p:nvSpPr>
          <p:cNvPr id="63492"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98BC388F-DA02-4B64-98D8-12A27EB11ED2}" type="slidenum">
              <a:rPr lang="en-US" sz="1200" smtClean="0"/>
              <a:pPr eaLnBrk="1" hangingPunct="1"/>
              <a:t>56</a:t>
            </a:fld>
            <a:endParaRPr lang="en-US" sz="1200" smtClean="0"/>
          </a:p>
        </p:txBody>
      </p:sp>
      <p:sp>
        <p:nvSpPr>
          <p:cNvPr id="60420"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Using Software to Assist in Project Integration Management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idx="1"/>
          </p:nvPr>
        </p:nvSpPr>
        <p:spPr/>
        <p:txBody>
          <a:bodyPr/>
          <a:lstStyle/>
          <a:p>
            <a:pPr eaLnBrk="1" hangingPunct="1"/>
            <a:r>
              <a:rPr lang="en-US" smtClean="0">
                <a:latin typeface="Arial" charset="0"/>
                <a:cs typeface="Arial" charset="0"/>
              </a:rPr>
              <a:t>Project integration management involves coordinating all of the other knowledge areas throughout a project’s life cycle</a:t>
            </a:r>
          </a:p>
          <a:p>
            <a:pPr eaLnBrk="1" hangingPunct="1"/>
            <a:r>
              <a:rPr lang="en-US" smtClean="0">
                <a:latin typeface="Arial" charset="0"/>
                <a:cs typeface="Arial" charset="0"/>
              </a:rPr>
              <a:t>Main processes include:</a:t>
            </a:r>
          </a:p>
          <a:p>
            <a:pPr lvl="1" eaLnBrk="1" hangingPunct="1"/>
            <a:r>
              <a:rPr lang="en-US" smtClean="0">
                <a:latin typeface="Arial" charset="0"/>
                <a:cs typeface="Arial" charset="0"/>
              </a:rPr>
              <a:t>Develop project charter</a:t>
            </a:r>
          </a:p>
          <a:p>
            <a:pPr lvl="1" eaLnBrk="1" hangingPunct="1"/>
            <a:r>
              <a:rPr lang="en-US" smtClean="0">
                <a:latin typeface="Arial" charset="0"/>
                <a:cs typeface="Arial" charset="0"/>
              </a:rPr>
              <a:t>Develop project management plan</a:t>
            </a:r>
          </a:p>
          <a:p>
            <a:pPr lvl="1" eaLnBrk="1" hangingPunct="1"/>
            <a:r>
              <a:rPr lang="en-US" smtClean="0">
                <a:latin typeface="Arial" charset="0"/>
                <a:cs typeface="Arial" charset="0"/>
              </a:rPr>
              <a:t>Direct and manage project execution</a:t>
            </a:r>
          </a:p>
          <a:p>
            <a:pPr lvl="1" eaLnBrk="1" hangingPunct="1"/>
            <a:r>
              <a:rPr lang="en-US" smtClean="0">
                <a:latin typeface="Arial" charset="0"/>
                <a:cs typeface="Arial" charset="0"/>
              </a:rPr>
              <a:t>Monitor and control project work</a:t>
            </a:r>
          </a:p>
          <a:p>
            <a:pPr lvl="1" eaLnBrk="1" hangingPunct="1"/>
            <a:r>
              <a:rPr lang="en-US" smtClean="0">
                <a:latin typeface="Arial" charset="0"/>
                <a:cs typeface="Arial" charset="0"/>
              </a:rPr>
              <a:t>Perform integrated change control</a:t>
            </a:r>
          </a:p>
          <a:p>
            <a:pPr lvl="1" eaLnBrk="1" hangingPunct="1"/>
            <a:r>
              <a:rPr lang="en-US" smtClean="0">
                <a:latin typeface="Arial" charset="0"/>
                <a:cs typeface="Arial" charset="0"/>
              </a:rPr>
              <a:t>Close the project or phase</a:t>
            </a:r>
          </a:p>
        </p:txBody>
      </p:sp>
      <p:sp>
        <p:nvSpPr>
          <p:cNvPr id="6451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5C3BD512-B0B9-4EB1-8B3E-5382CDF9E328}" type="slidenum">
              <a:rPr lang="en-US" sz="1200" smtClean="0"/>
              <a:pPr eaLnBrk="1" hangingPunct="1"/>
              <a:t>57</a:t>
            </a:fld>
            <a:endParaRPr lang="en-US" sz="1200" smtClean="0"/>
          </a:p>
        </p:txBody>
      </p:sp>
      <p:sp>
        <p:nvSpPr>
          <p:cNvPr id="61444" name="Rectangle 2"/>
          <p:cNvSpPr>
            <a:spLocks noGrp="1" noChangeArrowheads="1"/>
          </p:cNvSpPr>
          <p:nvPr>
            <p:ph type="title"/>
          </p:nvPr>
        </p:nvSpPr>
        <p:spPr/>
        <p:txBody>
          <a:bodyPr/>
          <a:lstStyle/>
          <a:p>
            <a:pPr eaLnBrk="1" fontAlgn="auto" hangingPunct="1">
              <a:spcAft>
                <a:spcPts val="0"/>
              </a:spcAft>
              <a:defRPr/>
            </a:pPr>
            <a:r>
              <a:rPr lang="en-US" dirty="0" smtClean="0"/>
              <a:t>Chapter Summary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228600" y="1371600"/>
            <a:ext cx="8491538" cy="4791075"/>
          </a:xfrm>
        </p:spPr>
        <p:txBody>
          <a:bodyPr/>
          <a:lstStyle/>
          <a:p>
            <a:pPr marL="609600" indent="-609600" eaLnBrk="1" hangingPunct="1">
              <a:lnSpc>
                <a:spcPct val="80000"/>
              </a:lnSpc>
            </a:pPr>
            <a:r>
              <a:rPr lang="en-US" b="1" smtClean="0">
                <a:latin typeface="Arial" charset="0"/>
                <a:cs typeface="Arial" charset="0"/>
              </a:rPr>
              <a:t>Develop the project charter</a:t>
            </a:r>
            <a:r>
              <a:rPr lang="en-US" smtClean="0">
                <a:latin typeface="Arial" charset="0"/>
                <a:cs typeface="Arial" charset="0"/>
              </a:rPr>
              <a:t>: working with stakeholders to create the document that formally authorizes a project—the charter</a:t>
            </a:r>
          </a:p>
          <a:p>
            <a:pPr marL="609600" indent="-609600" eaLnBrk="1" hangingPunct="1">
              <a:lnSpc>
                <a:spcPct val="80000"/>
              </a:lnSpc>
            </a:pPr>
            <a:r>
              <a:rPr lang="en-US" b="1" smtClean="0">
                <a:latin typeface="Arial" charset="0"/>
                <a:cs typeface="Arial" charset="0"/>
              </a:rPr>
              <a:t>Develop the project management plan</a:t>
            </a:r>
            <a:r>
              <a:rPr lang="en-US" smtClean="0">
                <a:latin typeface="Arial" charset="0"/>
                <a:cs typeface="Arial" charset="0"/>
              </a:rPr>
              <a:t>: coordinating all planning efforts to create a consistent, coherent document—the project management plan</a:t>
            </a:r>
          </a:p>
          <a:p>
            <a:pPr marL="609600" indent="-609600" eaLnBrk="1" hangingPunct="1">
              <a:lnSpc>
                <a:spcPct val="80000"/>
              </a:lnSpc>
            </a:pPr>
            <a:r>
              <a:rPr lang="en-US" b="1" smtClean="0">
                <a:latin typeface="Arial" charset="0"/>
                <a:cs typeface="Arial" charset="0"/>
              </a:rPr>
              <a:t>Direct and manage project execution</a:t>
            </a:r>
            <a:r>
              <a:rPr lang="en-US" smtClean="0">
                <a:latin typeface="Arial" charset="0"/>
                <a:cs typeface="Arial" charset="0"/>
              </a:rPr>
              <a:t>:</a:t>
            </a:r>
            <a:r>
              <a:rPr lang="en-US" b="1" smtClean="0">
                <a:latin typeface="Arial" charset="0"/>
                <a:cs typeface="Arial" charset="0"/>
              </a:rPr>
              <a:t> </a:t>
            </a:r>
            <a:r>
              <a:rPr lang="en-US" smtClean="0">
                <a:latin typeface="Arial" charset="0"/>
                <a:cs typeface="Arial" charset="0"/>
              </a:rPr>
              <a:t>carrying out the project management plan by performing the activities included in it</a:t>
            </a:r>
          </a:p>
        </p:txBody>
      </p:sp>
      <p:sp>
        <p:nvSpPr>
          <p:cNvPr id="17412"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0A670937-6955-4995-9A51-494CA6FC0FA1}" type="slidenum">
              <a:rPr lang="en-US" sz="1200" smtClean="0"/>
              <a:pPr eaLnBrk="1" hangingPunct="1"/>
              <a:t>6</a:t>
            </a:fld>
            <a:endParaRPr lang="en-US" sz="1200" smtClean="0"/>
          </a:p>
        </p:txBody>
      </p:sp>
      <p:sp>
        <p:nvSpPr>
          <p:cNvPr id="13316"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Project Integration Management Processes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457200" y="1676400"/>
            <a:ext cx="8229600" cy="4330700"/>
          </a:xfrm>
        </p:spPr>
        <p:txBody>
          <a:bodyPr/>
          <a:lstStyle/>
          <a:p>
            <a:pPr marL="609600" indent="-609600" eaLnBrk="1" hangingPunct="1">
              <a:lnSpc>
                <a:spcPct val="80000"/>
              </a:lnSpc>
            </a:pPr>
            <a:r>
              <a:rPr lang="en-US" b="1" smtClean="0">
                <a:latin typeface="Arial" charset="0"/>
                <a:cs typeface="Arial" charset="0"/>
              </a:rPr>
              <a:t>Monitor and control the project work</a:t>
            </a:r>
            <a:r>
              <a:rPr lang="en-US" smtClean="0">
                <a:latin typeface="Arial" charset="0"/>
                <a:cs typeface="Arial" charset="0"/>
              </a:rPr>
              <a:t>: overseeing project work to meet the performance objectives of the project</a:t>
            </a:r>
          </a:p>
          <a:p>
            <a:pPr marL="609600" indent="-609600" eaLnBrk="1" hangingPunct="1">
              <a:lnSpc>
                <a:spcPct val="80000"/>
              </a:lnSpc>
            </a:pPr>
            <a:r>
              <a:rPr lang="en-US" b="1" smtClean="0">
                <a:latin typeface="Arial" charset="0"/>
                <a:cs typeface="Arial" charset="0"/>
              </a:rPr>
              <a:t>Perform integrated change control</a:t>
            </a:r>
            <a:r>
              <a:rPr lang="en-US" smtClean="0">
                <a:latin typeface="Arial" charset="0"/>
                <a:cs typeface="Arial" charset="0"/>
              </a:rPr>
              <a:t>: coordinating changes that affect the project’s deliverables and organizational process assets</a:t>
            </a:r>
          </a:p>
          <a:p>
            <a:pPr marL="609600" indent="-609600" eaLnBrk="1" hangingPunct="1">
              <a:lnSpc>
                <a:spcPct val="80000"/>
              </a:lnSpc>
            </a:pPr>
            <a:r>
              <a:rPr lang="en-US" b="1" smtClean="0">
                <a:latin typeface="Arial" charset="0"/>
                <a:cs typeface="Arial" charset="0"/>
              </a:rPr>
              <a:t>Close the project or phase</a:t>
            </a:r>
            <a:r>
              <a:rPr lang="en-US" smtClean="0">
                <a:latin typeface="Arial" charset="0"/>
                <a:cs typeface="Arial" charset="0"/>
              </a:rPr>
              <a:t>: finalizing all project activities to formally close the project or phase</a:t>
            </a:r>
          </a:p>
        </p:txBody>
      </p:sp>
      <p:sp>
        <p:nvSpPr>
          <p:cNvPr id="1843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95697352-573F-485F-872D-E805FBD82998}" type="slidenum">
              <a:rPr lang="en-US" sz="1200" smtClean="0"/>
              <a:pPr eaLnBrk="1" hangingPunct="1"/>
              <a:t>7</a:t>
            </a:fld>
            <a:endParaRPr lang="en-US" sz="1200" smtClean="0"/>
          </a:p>
        </p:txBody>
      </p:sp>
      <p:sp>
        <p:nvSpPr>
          <p:cNvPr id="14340" name="Rectangle 2"/>
          <p:cNvSpPr>
            <a:spLocks noGrp="1" noChangeArrowheads="1"/>
          </p:cNvSpPr>
          <p:nvPr>
            <p:ph type="title"/>
          </p:nvPr>
        </p:nvSpPr>
        <p:spPr/>
        <p:txBody>
          <a:bodyPr>
            <a:normAutofit fontScale="90000"/>
          </a:bodyPr>
          <a:lstStyle/>
          <a:p>
            <a:pPr eaLnBrk="1" fontAlgn="auto" hangingPunct="1">
              <a:spcAft>
                <a:spcPts val="0"/>
              </a:spcAft>
              <a:defRPr/>
            </a:pPr>
            <a:r>
              <a:rPr lang="en-US" dirty="0" smtClean="0"/>
              <a:t>Project Integration Management Processes (continued)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89BC0DDB-DC54-419B-B98B-940EA9E83342}" type="slidenum">
              <a:rPr lang="en-US" sz="1200" smtClean="0"/>
              <a:pPr eaLnBrk="1" hangingPunct="1"/>
              <a:t>8</a:t>
            </a:fld>
            <a:endParaRPr lang="en-US" sz="1200" smtClean="0"/>
          </a:p>
        </p:txBody>
      </p:sp>
      <p:sp>
        <p:nvSpPr>
          <p:cNvPr id="15362" name="Title 1"/>
          <p:cNvSpPr>
            <a:spLocks noGrp="1"/>
          </p:cNvSpPr>
          <p:nvPr>
            <p:ph type="title"/>
          </p:nvPr>
        </p:nvSpPr>
        <p:spPr/>
        <p:txBody>
          <a:bodyPr>
            <a:normAutofit fontScale="90000"/>
          </a:bodyPr>
          <a:lstStyle/>
          <a:p>
            <a:pPr eaLnBrk="1" fontAlgn="auto" hangingPunct="1">
              <a:spcAft>
                <a:spcPts val="0"/>
              </a:spcAft>
              <a:defRPr/>
            </a:pPr>
            <a:r>
              <a:rPr lang="en-US" dirty="0" smtClean="0"/>
              <a:t>Figure 4-1. Project Integration Management Summary</a:t>
            </a:r>
          </a:p>
        </p:txBody>
      </p:sp>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85800" y="1564141"/>
            <a:ext cx="7010400" cy="43032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2"/>
          <p:cNvSpPr>
            <a:spLocks noGrp="1"/>
          </p:cNvSpPr>
          <p:nvPr>
            <p:ph idx="1"/>
          </p:nvPr>
        </p:nvSpPr>
        <p:spPr>
          <a:xfrm>
            <a:off x="228600" y="914400"/>
            <a:ext cx="8686800" cy="4572000"/>
          </a:xfrm>
        </p:spPr>
        <p:txBody>
          <a:bodyPr>
            <a:normAutofit lnSpcReduction="10000"/>
          </a:bodyPr>
          <a:lstStyle/>
          <a:p>
            <a:pPr marL="365760" indent="-256032" eaLnBrk="1" fontAlgn="auto" hangingPunct="1">
              <a:spcAft>
                <a:spcPts val="0"/>
              </a:spcAft>
              <a:buFont typeface="Wingdings 3"/>
              <a:buChar char=""/>
              <a:defRPr/>
            </a:pPr>
            <a:r>
              <a:rPr lang="en-US" sz="2400" dirty="0" smtClean="0"/>
              <a:t>The Airbus A380 megajet project was two years behind schedule in Oct. 2006, causing Airbus’ parent company to face an expected loss of $6.1 billion over the next four years</a:t>
            </a:r>
          </a:p>
          <a:p>
            <a:pPr marL="365760" indent="-256032" eaLnBrk="1" fontAlgn="auto" hangingPunct="1">
              <a:spcAft>
                <a:spcPts val="0"/>
              </a:spcAft>
              <a:buFont typeface="Wingdings 3"/>
              <a:buChar char=""/>
              <a:defRPr/>
            </a:pPr>
            <a:r>
              <a:rPr lang="en-US" sz="2400" dirty="0" smtClean="0"/>
              <a:t>The project suffered from severe integration management problems, or “integration disintegration...Early this year, when pre-assembled bundles containing hundreds of miles of cabin wiring were delivered from a German factory to the assembly line in France, workers discovered that the bundles, called harnesses, didn't fit properly into the plane. Assembly slowed to a near-standstill, as workers tried to pull the bundles apart and re-thread them through the fuselage. Now Airbus will have to go back to the drawing board and redesign the wiring system.”*</a:t>
            </a:r>
          </a:p>
        </p:txBody>
      </p:sp>
      <p:sp>
        <p:nvSpPr>
          <p:cNvPr id="20484"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C7959CC1-3B58-4A79-B053-32F9E39B0DA2}" type="slidenum">
              <a:rPr lang="en-US" sz="1200" smtClean="0"/>
              <a:pPr eaLnBrk="1" hangingPunct="1"/>
              <a:t>9</a:t>
            </a:fld>
            <a:endParaRPr lang="en-US" sz="1200" smtClean="0"/>
          </a:p>
        </p:txBody>
      </p:sp>
      <p:sp>
        <p:nvSpPr>
          <p:cNvPr id="16386" name="Title 1"/>
          <p:cNvSpPr>
            <a:spLocks noGrp="1"/>
          </p:cNvSpPr>
          <p:nvPr>
            <p:ph type="title"/>
          </p:nvPr>
        </p:nvSpPr>
        <p:spPr>
          <a:xfrm>
            <a:off x="381000" y="152400"/>
            <a:ext cx="8305800" cy="685800"/>
          </a:xfrm>
        </p:spPr>
        <p:txBody>
          <a:bodyPr>
            <a:normAutofit fontScale="90000"/>
          </a:bodyPr>
          <a:lstStyle/>
          <a:p>
            <a:pPr eaLnBrk="1" fontAlgn="auto" hangingPunct="1">
              <a:spcAft>
                <a:spcPts val="0"/>
              </a:spcAft>
              <a:defRPr/>
            </a:pPr>
            <a:r>
              <a:rPr lang="en-US" dirty="0" smtClean="0"/>
              <a:t>What Went Wrong?</a:t>
            </a:r>
          </a:p>
        </p:txBody>
      </p:sp>
      <p:sp>
        <p:nvSpPr>
          <p:cNvPr id="20486" name="TextBox 5"/>
          <p:cNvSpPr txBox="1">
            <a:spLocks noChangeArrowheads="1"/>
          </p:cNvSpPr>
          <p:nvPr/>
        </p:nvSpPr>
        <p:spPr bwMode="auto">
          <a:xfrm>
            <a:off x="685800" y="5791200"/>
            <a:ext cx="7975600" cy="67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1600"/>
              <a:t>*Matlack, Carol. “First, Blame the Software,” </a:t>
            </a:r>
            <a:r>
              <a:rPr lang="en-US" sz="1600" i="1"/>
              <a:t>BusinessWeek Online (October 5, 2006).</a:t>
            </a:r>
          </a:p>
          <a:p>
            <a:pPr eaLnBrk="1" hangingPunct="1"/>
            <a:endParaRPr lang="en-US"/>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
  <TotalTime>1864</TotalTime>
  <Words>2859</Words>
  <Application>Microsoft Office PowerPoint</Application>
  <PresentationFormat>On-screen Show (4:3)</PresentationFormat>
  <Paragraphs>306</Paragraphs>
  <Slides>57</Slides>
  <Notes>1</Notes>
  <HiddenSlides>0</HiddenSlides>
  <MMClips>0</MMClips>
  <ScaleCrop>false</ScaleCrop>
  <HeadingPairs>
    <vt:vector size="4" baseType="variant">
      <vt:variant>
        <vt:lpstr>Theme</vt:lpstr>
      </vt:variant>
      <vt:variant>
        <vt:i4>2</vt:i4>
      </vt:variant>
      <vt:variant>
        <vt:lpstr>Slide Titles</vt:lpstr>
      </vt:variant>
      <vt:variant>
        <vt:i4>57</vt:i4>
      </vt:variant>
    </vt:vector>
  </HeadingPairs>
  <TitlesOfParts>
    <vt:vector size="59" baseType="lpstr">
      <vt:lpstr>Custom Design</vt:lpstr>
      <vt:lpstr>Concourse</vt:lpstr>
      <vt:lpstr>Chapter 3: Project Integration Management</vt:lpstr>
      <vt:lpstr>Learning Objectives</vt:lpstr>
      <vt:lpstr>Learning Objectives (continued)</vt:lpstr>
      <vt:lpstr>Learning Objectives (continued)</vt:lpstr>
      <vt:lpstr>The Key to Overall Project Success: Good Project Integration Management</vt:lpstr>
      <vt:lpstr>Project Integration Management Processes</vt:lpstr>
      <vt:lpstr>Project Integration Management Processes (continued)</vt:lpstr>
      <vt:lpstr>Figure 4-1. Project Integration Management Summary</vt:lpstr>
      <vt:lpstr>What Went Wrong?</vt:lpstr>
      <vt:lpstr>Strategic Planning and Project Selection</vt:lpstr>
      <vt:lpstr>Figure 4-2. Mind Map of a SWOT Analysis to Help Identify Potential Projects</vt:lpstr>
      <vt:lpstr>Figure 4-3. Information Technology Planning Process</vt:lpstr>
      <vt:lpstr>Best Practice</vt:lpstr>
      <vt:lpstr>Methods for Selecting Projects</vt:lpstr>
      <vt:lpstr>Focusing on Broad Organizational Needs</vt:lpstr>
      <vt:lpstr>Categorizing IT Projects</vt:lpstr>
      <vt:lpstr>Financial Analysis of Projects</vt:lpstr>
      <vt:lpstr>Net Present Value Analysis</vt:lpstr>
      <vt:lpstr>Figure 4-4. Net Present Value Example</vt:lpstr>
      <vt:lpstr>Figure 4-5. JWD Consulting NPV Example</vt:lpstr>
      <vt:lpstr>NPV Calculations</vt:lpstr>
      <vt:lpstr>Return on Investment</vt:lpstr>
      <vt:lpstr>Payback Analysis</vt:lpstr>
      <vt:lpstr>Figure 4-6. Charting the Payback Period</vt:lpstr>
      <vt:lpstr>Weighted Scoring Model</vt:lpstr>
      <vt:lpstr>Figure 4-7. Sample Weighted Scoring Model for Project Selection</vt:lpstr>
      <vt:lpstr>Implementing a Balanced Scorecard</vt:lpstr>
      <vt:lpstr>Figure 4-8. Balanced Scorecard Example</vt:lpstr>
      <vt:lpstr>Project Charters</vt:lpstr>
      <vt:lpstr>Table 4-1. Project Charter for the DNA-Sequencing Instrument Completion Project </vt:lpstr>
      <vt:lpstr>Table 4-1. Charter (continued)</vt:lpstr>
      <vt:lpstr>Project Management Plans</vt:lpstr>
      <vt:lpstr>Common Elements of a Project Management Plan</vt:lpstr>
      <vt:lpstr>Contents</vt:lpstr>
      <vt:lpstr>Slide 35</vt:lpstr>
      <vt:lpstr>Slide 36</vt:lpstr>
      <vt:lpstr>Slide 37</vt:lpstr>
      <vt:lpstr>Slide 38</vt:lpstr>
      <vt:lpstr>Table 4-2. Sample Contents for a Software Project Management Plan (SPMP)</vt:lpstr>
      <vt:lpstr>What the Winners Do</vt:lpstr>
      <vt:lpstr>Project Execution</vt:lpstr>
      <vt:lpstr>Coordinating Planning and Execution</vt:lpstr>
      <vt:lpstr>Providing Leadership and a Supportive Culture</vt:lpstr>
      <vt:lpstr>Important Skills for Project Execution</vt:lpstr>
      <vt:lpstr>Project Execution Tools and Techniques</vt:lpstr>
      <vt:lpstr>Monitoring and Controlling Project Work</vt:lpstr>
      <vt:lpstr>Media Snapshot</vt:lpstr>
      <vt:lpstr>Integrated Change Control</vt:lpstr>
      <vt:lpstr>Change Control on Information Technology Projects</vt:lpstr>
      <vt:lpstr>Change Control System</vt:lpstr>
      <vt:lpstr>Change Control Board (CCB)</vt:lpstr>
      <vt:lpstr>Making Timely Changes</vt:lpstr>
      <vt:lpstr>Configuration Management</vt:lpstr>
      <vt:lpstr>Table 4-3. Suggestions for Performing Integrated Change Control</vt:lpstr>
      <vt:lpstr>Closing Projects and Phases</vt:lpstr>
      <vt:lpstr>Using Software to Assist in Project Integration Management</vt:lpstr>
      <vt:lpstr>Chapter Summary</vt:lpstr>
    </vt:vector>
  </TitlesOfParts>
  <Company>Augsburg College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Cengage</dc:creator>
  <cp:lastModifiedBy>Kamalia</cp:lastModifiedBy>
  <cp:revision>163</cp:revision>
  <dcterms:created xsi:type="dcterms:W3CDTF">2001-07-05T23:10:12Z</dcterms:created>
  <dcterms:modified xsi:type="dcterms:W3CDTF">2015-07-01T03:08:55Z</dcterms:modified>
</cp:coreProperties>
</file>